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868" r:id="rId2"/>
    <p:sldMasterId id="2147483916" r:id="rId3"/>
  </p:sldMasterIdLst>
  <p:notesMasterIdLst>
    <p:notesMasterId r:id="rId15"/>
  </p:notesMasterIdLst>
  <p:handoutMasterIdLst>
    <p:handoutMasterId r:id="rId16"/>
  </p:handoutMasterIdLst>
  <p:sldIdLst>
    <p:sldId id="274" r:id="rId4"/>
    <p:sldId id="359" r:id="rId5"/>
    <p:sldId id="526" r:id="rId6"/>
    <p:sldId id="527" r:id="rId7"/>
    <p:sldId id="528" r:id="rId8"/>
    <p:sldId id="478" r:id="rId9"/>
    <p:sldId id="529" r:id="rId10"/>
    <p:sldId id="480" r:id="rId11"/>
    <p:sldId id="481" r:id="rId12"/>
    <p:sldId id="525" r:id="rId13"/>
    <p:sldId id="451" r:id="rId1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7B1"/>
    <a:srgbClr val="CC9900"/>
    <a:srgbClr val="FFCC66"/>
    <a:srgbClr val="000000"/>
    <a:srgbClr val="FFFFFF"/>
    <a:srgbClr val="FF9900"/>
    <a:srgbClr val="558ED5"/>
    <a:srgbClr val="FF66FF"/>
    <a:srgbClr val="FFFF00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9821" autoAdjust="0"/>
  </p:normalViewPr>
  <p:slideViewPr>
    <p:cSldViewPr>
      <p:cViewPr varScale="1">
        <p:scale>
          <a:sx n="92" d="100"/>
          <a:sy n="92" d="100"/>
        </p:scale>
        <p:origin x="13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2"/>
            <c:bubble3D val="0"/>
            <c:spPr>
              <a:solidFill>
                <a:srgbClr val="002060"/>
              </a:solidFill>
            </c:spPr>
          </c:dPt>
          <c:cat>
            <c:strRef>
              <c:f>Sheet1!$A$2:$A$5</c:f>
              <c:strCache>
                <c:ptCount val="4"/>
                <c:pt idx="0">
                  <c:v>อุตสาหกรรม-ท่องเที่ยว </c:v>
                </c:pt>
                <c:pt idx="1">
                  <c:v>อุปโภค-บริโภค </c:v>
                </c:pt>
                <c:pt idx="2">
                  <c:v>การเกษตร </c:v>
                </c:pt>
                <c:pt idx="3">
                  <c:v>รักษาระบบนิเวศ 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 formatCode="General">
                  <c:v>540</c:v>
                </c:pt>
                <c:pt idx="1">
                  <c:v>720</c:v>
                </c:pt>
                <c:pt idx="2">
                  <c:v>4819</c:v>
                </c:pt>
                <c:pt idx="3">
                  <c:v>482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57939001095837872"/>
          <c:y val="0.51482474169536729"/>
          <c:w val="0.37471893905727671"/>
          <c:h val="0.44990139984446187"/>
        </c:manualLayout>
      </c:layout>
      <c:overlay val="0"/>
      <c:txPr>
        <a:bodyPr/>
        <a:lstStyle/>
        <a:p>
          <a:pPr>
            <a:defRPr sz="2000" b="1">
              <a:latin typeface="TH SarabunPSK" pitchFamily="34" charset="-34"/>
              <a:cs typeface="TH SarabunPSK" pitchFamily="34" charset="-34"/>
            </a:defRPr>
          </a:pPr>
          <a:endParaRPr lang="th-TH"/>
        </a:p>
      </c:txPr>
    </c:legend>
    <c:plotVisOnly val="1"/>
    <c:dispBlanksAs val="zero"/>
    <c:showDLblsOverMax val="0"/>
  </c:chart>
  <c:spPr>
    <a:noFill/>
  </c:spPr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7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7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084C0AB4-98F6-4BA6-B612-7CC8AD5AEEEC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1"/>
            <a:ext cx="2946400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A0025479-C7A1-4D09-A817-BD37925814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07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412"/>
          </a:xfrm>
          <a:prstGeom prst="rect">
            <a:avLst/>
          </a:prstGeom>
        </p:spPr>
        <p:txBody>
          <a:bodyPr vert="horz" lIns="93155" tIns="46578" rIns="93155" bIns="465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6412"/>
          </a:xfrm>
          <a:prstGeom prst="rect">
            <a:avLst/>
          </a:prstGeom>
        </p:spPr>
        <p:txBody>
          <a:bodyPr vert="horz" lIns="93155" tIns="46578" rIns="93155" bIns="46578" rtlCol="0"/>
          <a:lstStyle>
            <a:lvl1pPr algn="r">
              <a:defRPr sz="1200"/>
            </a:lvl1pPr>
          </a:lstStyle>
          <a:p>
            <a:fld id="{E65ECA38-5577-42E9-9484-881261B58AF6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7713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5" tIns="46578" rIns="93155" bIns="465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2"/>
          </a:xfrm>
          <a:prstGeom prst="rect">
            <a:avLst/>
          </a:prstGeom>
        </p:spPr>
        <p:txBody>
          <a:bodyPr vert="horz" lIns="93155" tIns="46578" rIns="93155" bIns="465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2"/>
          </a:xfrm>
          <a:prstGeom prst="rect">
            <a:avLst/>
          </a:prstGeom>
        </p:spPr>
        <p:txBody>
          <a:bodyPr vert="horz" lIns="93155" tIns="46578" rIns="93155" bIns="465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2"/>
          </a:xfrm>
          <a:prstGeom prst="rect">
            <a:avLst/>
          </a:prstGeom>
        </p:spPr>
        <p:txBody>
          <a:bodyPr vert="horz" lIns="93155" tIns="46578" rIns="93155" bIns="46578" rtlCol="0" anchor="b"/>
          <a:lstStyle>
            <a:lvl1pPr algn="r">
              <a:defRPr sz="1200"/>
            </a:lvl1pPr>
          </a:lstStyle>
          <a:p>
            <a:fld id="{EC7B9207-34CE-4068-8E13-7E95E86A1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68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7713"/>
            <a:ext cx="4959350" cy="37195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347147" indent="-347147" defTabSz="931552">
              <a:buFont typeface="+mj-lt"/>
              <a:buAutoNum type="arabicParenR"/>
            </a:pPr>
            <a:r>
              <a:rPr lang="en-US" dirty="0" smtClean="0">
                <a:cs typeface="Cordia New" pitchFamily="34" charset="-34"/>
              </a:rPr>
              <a:t>Let’s start with th</a:t>
            </a:r>
            <a:r>
              <a:rPr lang="en-US" baseline="0" dirty="0" smtClean="0">
                <a:cs typeface="Cordia New" pitchFamily="34" charset="-34"/>
              </a:rPr>
              <a:t>e first presentation.</a:t>
            </a:r>
          </a:p>
          <a:p>
            <a:pPr marL="347147" indent="-347147" defTabSz="931552">
              <a:buFont typeface="+mj-lt"/>
              <a:buAutoNum type="arabicParenR"/>
            </a:pPr>
            <a:r>
              <a:rPr lang="en-US" baseline="0" dirty="0" smtClean="0">
                <a:cs typeface="Cordia New" pitchFamily="34" charset="-34"/>
              </a:rPr>
              <a:t>This presentation will talk about background of our department, current water situation and water resources management strategy 2015 – 2026. </a:t>
            </a:r>
            <a:endParaRPr lang="en-US" dirty="0">
              <a:cs typeface="Cordia New" pitchFamily="34" charset="-34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536F381-0214-4E4A-BF76-2D5171D9BD83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97E090-98D1-4A65-9AD5-4625BE5812D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Supapap's Public Presentation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26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7713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0076" y="4714605"/>
            <a:ext cx="5437549" cy="4469999"/>
          </a:xfrm>
          <a:noFill/>
        </p:spPr>
        <p:txBody>
          <a:bodyPr lIns="88849" tIns="44424" rIns="88849" bIns="44424"/>
          <a:lstStyle/>
          <a:p>
            <a:pPr marL="347222" indent="-347222">
              <a:buFont typeface="+mj-lt"/>
              <a:buAutoNum type="arabicParenR"/>
            </a:pPr>
            <a:r>
              <a:rPr lang="en-US" dirty="0" smtClean="0">
                <a:cs typeface="Cordia New" pitchFamily="34" charset="-34"/>
              </a:rPr>
              <a:t>There are 25 main river basin in</a:t>
            </a:r>
            <a:r>
              <a:rPr lang="en-US" baseline="0" dirty="0" smtClean="0">
                <a:cs typeface="Cordia New" pitchFamily="34" charset="-34"/>
              </a:rPr>
              <a:t> Thailand and the total length of main stream is around 87,200 km..</a:t>
            </a:r>
            <a:endParaRPr lang="en-US" dirty="0">
              <a:cs typeface="Cordia New" pitchFamily="34" charset="-34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536F381-0214-4E4A-BF76-2D5171D9BD83}" type="datetimeFigureOut">
              <a:rPr lang="en-US" smtClean="0">
                <a:solidFill>
                  <a:prstClr val="black"/>
                </a:solidFill>
              </a:rPr>
              <a:pPr/>
              <a:t>2/16/2018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97E090-98D1-4A65-9AD5-4625BE5812D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Supapap's Public Presentation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050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 txBox="1">
            <a:spLocks noGrp="1" noChangeArrowheads="1"/>
          </p:cNvSpPr>
          <p:nvPr/>
        </p:nvSpPr>
        <p:spPr bwMode="auto">
          <a:xfrm>
            <a:off x="3851813" y="9429275"/>
            <a:ext cx="2944342" cy="49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91" tIns="45095" rIns="90191" bIns="45095" anchor="b"/>
          <a:lstStyle/>
          <a:p>
            <a:pPr algn="r" defTabSz="901806" fontAlgn="base">
              <a:spcBef>
                <a:spcPct val="0"/>
              </a:spcBef>
              <a:spcAft>
                <a:spcPct val="0"/>
              </a:spcAft>
            </a:pPr>
            <a:fld id="{BA3C26EC-C37E-4EB6-8225-30952433801D}" type="slidenum">
              <a:rPr lang="en-US" sz="1100">
                <a:solidFill>
                  <a:srgbClr val="000000"/>
                </a:solidFill>
                <a:latin typeface="Arial" pitchFamily="34" charset="0"/>
                <a:cs typeface="Angsana New" pitchFamily="18" charset="-34"/>
              </a:rPr>
              <a:pPr algn="r" defTabSz="901806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th-TH" sz="1100" dirty="0">
              <a:solidFill>
                <a:srgbClr val="000000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23907" name="Rectangle 7"/>
          <p:cNvSpPr txBox="1">
            <a:spLocks noGrp="1" noChangeArrowheads="1"/>
          </p:cNvSpPr>
          <p:nvPr/>
        </p:nvSpPr>
        <p:spPr bwMode="auto">
          <a:xfrm>
            <a:off x="3853334" y="9429275"/>
            <a:ext cx="2942822" cy="49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40" tIns="45469" rIns="90940" bIns="45469" anchor="b"/>
          <a:lstStyle/>
          <a:p>
            <a:pPr algn="r" defTabSz="909273" fontAlgn="base">
              <a:spcBef>
                <a:spcPct val="0"/>
              </a:spcBef>
              <a:spcAft>
                <a:spcPct val="0"/>
              </a:spcAft>
            </a:pPr>
            <a:fld id="{E8F97ADA-438E-4D56-ADCE-5BEBE34C8178}" type="slidenum">
              <a:rPr lang="en-GB" sz="11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 defTabSz="909273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 sz="1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39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0984" y="4713867"/>
            <a:ext cx="5435708" cy="4469010"/>
          </a:xfrm>
          <a:noFill/>
        </p:spPr>
        <p:txBody>
          <a:bodyPr wrap="square" lIns="90940" tIns="45469" rIns="90940" bIns="45469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700" dirty="0"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17861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7713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lIns="88817" tIns="44408" rIns="88817" bIns="44408"/>
          <a:lstStyle/>
          <a:p>
            <a:pPr marL="347147" indent="-347147" defTabSz="931552">
              <a:buFont typeface="+mj-lt"/>
              <a:buAutoNum type="arabicParenR"/>
              <a:defRPr/>
            </a:pPr>
            <a:r>
              <a:rPr lang="en-US" dirty="0" smtClean="0">
                <a:cs typeface="Cordia New" pitchFamily="34" charset="-34"/>
              </a:rPr>
              <a:t>The</a:t>
            </a:r>
            <a:r>
              <a:rPr lang="en-US" baseline="0" dirty="0" smtClean="0">
                <a:cs typeface="Cordia New" pitchFamily="34" charset="-34"/>
              </a:rPr>
              <a:t> first topic</a:t>
            </a:r>
            <a:r>
              <a:rPr lang="en-US" dirty="0" smtClean="0">
                <a:cs typeface="Cordia New" pitchFamily="34" charset="-34"/>
              </a:rPr>
              <a:t> will brief</a:t>
            </a:r>
            <a:r>
              <a:rPr lang="en-US" baseline="0" dirty="0" smtClean="0">
                <a:cs typeface="Cordia New" pitchFamily="34" charset="-34"/>
              </a:rPr>
              <a:t> about the main mandate, human resources, and annual budget allocation of our department.</a:t>
            </a:r>
          </a:p>
          <a:p>
            <a:pPr marL="347147" indent="-347147" defTabSz="931552">
              <a:buFont typeface="+mj-lt"/>
              <a:buAutoNum type="arabicParenR"/>
              <a:defRPr/>
            </a:pPr>
            <a:r>
              <a:rPr lang="en-US" dirty="0" smtClean="0">
                <a:cs typeface="Cordia New" pitchFamily="34" charset="-34"/>
              </a:rPr>
              <a:t>In</a:t>
            </a:r>
            <a:r>
              <a:rPr lang="en-US" baseline="0" dirty="0" smtClean="0">
                <a:cs typeface="Cordia New" pitchFamily="34" charset="-34"/>
              </a:rPr>
              <a:t> the second point, I would like to present the water situation in Thailand.</a:t>
            </a:r>
          </a:p>
          <a:p>
            <a:pPr marL="347147" indent="-347147" defTabSz="931552">
              <a:buFont typeface="+mj-lt"/>
              <a:buAutoNum type="arabicParenR"/>
              <a:defRPr/>
            </a:pPr>
            <a:r>
              <a:rPr lang="en-US" dirty="0" smtClean="0">
                <a:cs typeface="Cordia New" pitchFamily="34" charset="-34"/>
              </a:rPr>
              <a:t>The</a:t>
            </a:r>
            <a:r>
              <a:rPr lang="en-US" baseline="0" dirty="0" smtClean="0">
                <a:cs typeface="Cordia New" pitchFamily="34" charset="-34"/>
              </a:rPr>
              <a:t> last point is Water Resources Management Strategy 2015-2026.</a:t>
            </a:r>
            <a:endParaRPr lang="en-US" dirty="0" smtClean="0">
              <a:cs typeface="Cordia New" pitchFamily="34" charset="-34"/>
            </a:endParaRPr>
          </a:p>
          <a:p>
            <a:pPr marL="347051" indent="-347051"/>
            <a:endParaRPr lang="en-US" baseline="0" dirty="0" smtClean="0">
              <a:cs typeface="Cordia New" pitchFamily="34" charset="-34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536F381-0214-4E4A-BF76-2D5171D9BD83}" type="datetimeFigureOut">
              <a:rPr lang="en-US" smtClean="0">
                <a:solidFill>
                  <a:prstClr val="black"/>
                </a:solidFill>
              </a:rPr>
              <a:pPr/>
              <a:t>2/16/2018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97E090-98D1-4A65-9AD5-4625BE5812D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Supapap's Public Presentation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592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8588" y="954088"/>
            <a:ext cx="6335712" cy="47529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59506" y="6021135"/>
            <a:ext cx="5273057" cy="5708740"/>
          </a:xfrm>
          <a:noFill/>
        </p:spPr>
        <p:txBody>
          <a:bodyPr lIns="88849" tIns="44424" rIns="88849" bIns="44424"/>
          <a:lstStyle/>
          <a:p>
            <a:pPr marL="347222" indent="-347222">
              <a:buFont typeface="+mj-lt"/>
              <a:buAutoNum type="arabicParenR"/>
            </a:pPr>
            <a:r>
              <a:rPr lang="en-US" dirty="0" smtClean="0">
                <a:cs typeface="Cordia New" pitchFamily="34" charset="-34"/>
              </a:rPr>
              <a:t>There are 25 main river basin in</a:t>
            </a:r>
            <a:r>
              <a:rPr lang="en-US" baseline="0" dirty="0" smtClean="0">
                <a:cs typeface="Cordia New" pitchFamily="34" charset="-34"/>
              </a:rPr>
              <a:t> Thailand and the total length of main stream is around 87,200 km..</a:t>
            </a:r>
            <a:endParaRPr lang="en-US" dirty="0">
              <a:cs typeface="Cordia New" pitchFamily="34" charset="-34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536F381-0214-4E4A-BF76-2D5171D9BD83}" type="datetimeFigureOut">
              <a:rPr lang="en-US">
                <a:solidFill>
                  <a:prstClr val="black"/>
                </a:solidFill>
              </a:rPr>
              <a:pPr/>
              <a:t>2/16/2018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97E090-98D1-4A65-9AD5-4625BE5812D6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Supapap's Public Presentation</a:t>
            </a:r>
          </a:p>
        </p:txBody>
      </p:sp>
    </p:spTree>
    <p:extLst>
      <p:ext uri="{BB962C8B-B14F-4D97-AF65-F5344CB8AC3E}">
        <p14:creationId xmlns:p14="http://schemas.microsoft.com/office/powerpoint/2010/main" val="349550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8588" y="954088"/>
            <a:ext cx="6335712" cy="47529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59506" y="6021135"/>
            <a:ext cx="5273057" cy="5708740"/>
          </a:xfrm>
          <a:noFill/>
        </p:spPr>
        <p:txBody>
          <a:bodyPr lIns="88849" tIns="44424" rIns="88849" bIns="44424"/>
          <a:lstStyle/>
          <a:p>
            <a:pPr marL="347222" indent="-347222">
              <a:buFont typeface="+mj-lt"/>
              <a:buAutoNum type="arabicParenR"/>
            </a:pPr>
            <a:r>
              <a:rPr lang="en-US" dirty="0" smtClean="0">
                <a:cs typeface="Cordia New" pitchFamily="34" charset="-34"/>
              </a:rPr>
              <a:t>There are 25 main river basin in</a:t>
            </a:r>
            <a:r>
              <a:rPr lang="en-US" baseline="0" dirty="0" smtClean="0">
                <a:cs typeface="Cordia New" pitchFamily="34" charset="-34"/>
              </a:rPr>
              <a:t> Thailand and the total length of main stream is around 87,200 km..</a:t>
            </a:r>
            <a:endParaRPr lang="en-US" dirty="0">
              <a:cs typeface="Cordia New" pitchFamily="34" charset="-34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536F381-0214-4E4A-BF76-2D5171D9BD83}" type="datetimeFigureOut">
              <a:rPr lang="en-US">
                <a:solidFill>
                  <a:prstClr val="black"/>
                </a:solidFill>
              </a:rPr>
              <a:pPr/>
              <a:t>2/16/2018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97E090-98D1-4A65-9AD5-4625BE5812D6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Supapap's Public Presentation</a:t>
            </a:r>
          </a:p>
        </p:txBody>
      </p:sp>
    </p:spTree>
    <p:extLst>
      <p:ext uri="{BB962C8B-B14F-4D97-AF65-F5344CB8AC3E}">
        <p14:creationId xmlns:p14="http://schemas.microsoft.com/office/powerpoint/2010/main" val="2429601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8588" y="954088"/>
            <a:ext cx="6335712" cy="47529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59506" y="6021135"/>
            <a:ext cx="5273057" cy="5708740"/>
          </a:xfrm>
          <a:noFill/>
        </p:spPr>
        <p:txBody>
          <a:bodyPr lIns="88849" tIns="44424" rIns="88849" bIns="44424"/>
          <a:lstStyle/>
          <a:p>
            <a:pPr marL="347222" indent="-347222">
              <a:buFont typeface="+mj-lt"/>
              <a:buAutoNum type="arabicParenR"/>
            </a:pPr>
            <a:r>
              <a:rPr lang="en-US" dirty="0" smtClean="0">
                <a:cs typeface="Cordia New" pitchFamily="34" charset="-34"/>
              </a:rPr>
              <a:t>There are 25 main river basin in</a:t>
            </a:r>
            <a:r>
              <a:rPr lang="en-US" baseline="0" dirty="0" smtClean="0">
                <a:cs typeface="Cordia New" pitchFamily="34" charset="-34"/>
              </a:rPr>
              <a:t> Thailand and the total length of main stream is around 87,200 km..</a:t>
            </a:r>
            <a:endParaRPr lang="en-US" dirty="0">
              <a:cs typeface="Cordia New" pitchFamily="34" charset="-34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536F381-0214-4E4A-BF76-2D5171D9BD83}" type="datetimeFigureOut">
              <a:rPr lang="en-US">
                <a:solidFill>
                  <a:prstClr val="black"/>
                </a:solidFill>
              </a:rPr>
              <a:pPr/>
              <a:t>2/16/2018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97E090-98D1-4A65-9AD5-4625BE5812D6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Supapap's Public Presentation</a:t>
            </a:r>
          </a:p>
        </p:txBody>
      </p:sp>
    </p:spTree>
    <p:extLst>
      <p:ext uri="{BB962C8B-B14F-4D97-AF65-F5344CB8AC3E}">
        <p14:creationId xmlns:p14="http://schemas.microsoft.com/office/powerpoint/2010/main" val="177028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7713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0076" y="4714605"/>
            <a:ext cx="5437549" cy="4469999"/>
          </a:xfrm>
          <a:noFill/>
        </p:spPr>
        <p:txBody>
          <a:bodyPr lIns="88849" tIns="44424" rIns="88849" bIns="44424"/>
          <a:lstStyle/>
          <a:p>
            <a:pPr marL="347222" indent="-347222">
              <a:buFont typeface="+mj-lt"/>
              <a:buAutoNum type="arabicParenR"/>
            </a:pPr>
            <a:r>
              <a:rPr lang="en-US" dirty="0" smtClean="0">
                <a:cs typeface="Cordia New" pitchFamily="34" charset="-34"/>
              </a:rPr>
              <a:t>There are 25 main river basin in</a:t>
            </a:r>
            <a:r>
              <a:rPr lang="en-US" baseline="0" dirty="0" smtClean="0">
                <a:cs typeface="Cordia New" pitchFamily="34" charset="-34"/>
              </a:rPr>
              <a:t> Thailand and the total length of main stream is around 87,200 km..</a:t>
            </a:r>
            <a:endParaRPr lang="en-US" dirty="0">
              <a:cs typeface="Cordia New" pitchFamily="34" charset="-34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536F381-0214-4E4A-BF76-2D5171D9BD83}" type="datetimeFigureOut">
              <a:rPr lang="en-US" smtClean="0">
                <a:solidFill>
                  <a:prstClr val="black"/>
                </a:solidFill>
              </a:rPr>
              <a:pPr/>
              <a:t>2/16/2018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97E090-98D1-4A65-9AD5-4625BE5812D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Supapap's Public Presentation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061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7713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0076" y="4714605"/>
            <a:ext cx="5437549" cy="4469999"/>
          </a:xfrm>
          <a:noFill/>
        </p:spPr>
        <p:txBody>
          <a:bodyPr lIns="88849" tIns="44424" rIns="88849" bIns="44424"/>
          <a:lstStyle/>
          <a:p>
            <a:pPr marL="347222" indent="-347222">
              <a:buFont typeface="+mj-lt"/>
              <a:buAutoNum type="arabicParenR"/>
            </a:pPr>
            <a:r>
              <a:rPr lang="en-US" dirty="0" smtClean="0">
                <a:cs typeface="Cordia New" pitchFamily="34" charset="-34"/>
              </a:rPr>
              <a:t>There are 25 main river basin in</a:t>
            </a:r>
            <a:r>
              <a:rPr lang="en-US" baseline="0" dirty="0" smtClean="0">
                <a:cs typeface="Cordia New" pitchFamily="34" charset="-34"/>
              </a:rPr>
              <a:t> Thailand and the total length of main stream is around 87,200 km..</a:t>
            </a:r>
            <a:endParaRPr lang="en-US" dirty="0">
              <a:cs typeface="Cordia New" pitchFamily="34" charset="-34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536F381-0214-4E4A-BF76-2D5171D9BD83}" type="datetimeFigureOut">
              <a:rPr lang="en-US" smtClean="0">
                <a:solidFill>
                  <a:prstClr val="black"/>
                </a:solidFill>
              </a:rPr>
              <a:pPr/>
              <a:t>2/16/2018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97E090-98D1-4A65-9AD5-4625BE5812D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Supapap's Public Presentation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017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7713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0076" y="4714605"/>
            <a:ext cx="5437549" cy="4469999"/>
          </a:xfrm>
          <a:noFill/>
        </p:spPr>
        <p:txBody>
          <a:bodyPr lIns="88849" tIns="44424" rIns="88849" bIns="44424"/>
          <a:lstStyle/>
          <a:p>
            <a:pPr marL="347222" indent="-347222">
              <a:buFont typeface="+mj-lt"/>
              <a:buAutoNum type="arabicParenR"/>
            </a:pPr>
            <a:r>
              <a:rPr lang="en-US" dirty="0" smtClean="0">
                <a:cs typeface="Cordia New" pitchFamily="34" charset="-34"/>
              </a:rPr>
              <a:t>There are 25 main river basin in</a:t>
            </a:r>
            <a:r>
              <a:rPr lang="en-US" baseline="0" dirty="0" smtClean="0">
                <a:cs typeface="Cordia New" pitchFamily="34" charset="-34"/>
              </a:rPr>
              <a:t> Thailand and the total length of main stream is around 87,200 km..</a:t>
            </a:r>
            <a:endParaRPr lang="en-US" dirty="0">
              <a:cs typeface="Cordia New" pitchFamily="34" charset="-34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536F381-0214-4E4A-BF76-2D5171D9BD83}" type="datetimeFigureOut">
              <a:rPr lang="en-US" smtClean="0">
                <a:solidFill>
                  <a:prstClr val="black"/>
                </a:solidFill>
              </a:rPr>
              <a:pPr/>
              <a:t>2/16/2018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97E090-98D1-4A65-9AD5-4625BE5812D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Supapap's Public Presentation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722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7713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0076" y="4714605"/>
            <a:ext cx="5437549" cy="4469999"/>
          </a:xfrm>
          <a:noFill/>
        </p:spPr>
        <p:txBody>
          <a:bodyPr lIns="88849" tIns="44424" rIns="88849" bIns="44424"/>
          <a:lstStyle/>
          <a:p>
            <a:pPr marL="347222" indent="-347222">
              <a:buFont typeface="+mj-lt"/>
              <a:buAutoNum type="arabicParenR"/>
            </a:pPr>
            <a:r>
              <a:rPr lang="en-US" dirty="0" smtClean="0">
                <a:cs typeface="Cordia New" pitchFamily="34" charset="-34"/>
              </a:rPr>
              <a:t>There are 25 main river basin in</a:t>
            </a:r>
            <a:r>
              <a:rPr lang="en-US" baseline="0" dirty="0" smtClean="0">
                <a:cs typeface="Cordia New" pitchFamily="34" charset="-34"/>
              </a:rPr>
              <a:t> Thailand and the total length of main stream is around 87,200 km..</a:t>
            </a:r>
            <a:endParaRPr lang="en-US" dirty="0">
              <a:cs typeface="Cordia New" pitchFamily="34" charset="-34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536F381-0214-4E4A-BF76-2D5171D9BD83}" type="datetimeFigureOut">
              <a:rPr lang="en-US" smtClean="0">
                <a:solidFill>
                  <a:prstClr val="black"/>
                </a:solidFill>
              </a:rPr>
              <a:pPr/>
              <a:t>2/16/2018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97E090-98D1-4A65-9AD5-4625BE5812D6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Supapap's Public Presentation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14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ulim" pitchFamily="34" charset="-127"/>
                <a:ea typeface="Gulim" pitchFamily="34" charset="-127"/>
              </a:defRPr>
            </a:lvl1pPr>
          </a:lstStyle>
          <a:p>
            <a:pPr>
              <a:defRPr/>
            </a:pPr>
            <a:fld id="{9FB0A5B9-617F-41BB-BD5E-385AAE59E34A}" type="datetime1">
              <a:rPr lang="th-TH" smtClean="0"/>
              <a:pPr>
                <a:defRPr/>
              </a:pPr>
              <a:t>16/02/61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ulim" pitchFamily="34" charset="-127"/>
                <a:ea typeface="Gulim" pitchFamily="34" charset="-127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3600" b="1">
                <a:latin typeface="TH SarabunPSK" pitchFamily="34" charset="-34"/>
                <a:ea typeface="+mn-ea"/>
                <a:cs typeface="TH SarabunPSK" pitchFamily="34" charset="-34"/>
              </a:defRPr>
            </a:lvl1pPr>
          </a:lstStyle>
          <a:p>
            <a:pPr>
              <a:defRPr/>
            </a:pPr>
            <a:fld id="{3C739C86-A7C3-422C-B0DD-DDD9ECE7860A}" type="slidenum">
              <a:rPr lang="th-TH" smtClean="0"/>
              <a:pPr>
                <a:defRPr/>
              </a:pPr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ulim" pitchFamily="34" charset="-127"/>
                <a:ea typeface="Gulim" pitchFamily="34" charset="-127"/>
              </a:defRPr>
            </a:lvl1pPr>
          </a:lstStyle>
          <a:p>
            <a:pPr>
              <a:defRPr/>
            </a:pPr>
            <a:fld id="{28F5388A-D25D-4AD8-851E-CF21153876F5}" type="datetime1">
              <a:rPr lang="th-TH" smtClean="0"/>
              <a:pPr>
                <a:defRPr/>
              </a:pPr>
              <a:t>16/02/61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ulim" pitchFamily="34" charset="-127"/>
                <a:ea typeface="Gulim" pitchFamily="34" charset="-127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Gulim" pitchFamily="34" charset="-127"/>
                <a:ea typeface="+mn-ea"/>
              </a:defRPr>
            </a:lvl1pPr>
          </a:lstStyle>
          <a:p>
            <a:pPr>
              <a:defRPr/>
            </a:pPr>
            <a:fld id="{A1AAA079-E7AC-4AE1-90F6-ADD8C90E561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ulim" pitchFamily="34" charset="-127"/>
                <a:ea typeface="Gulim" pitchFamily="34" charset="-127"/>
              </a:defRPr>
            </a:lvl1pPr>
          </a:lstStyle>
          <a:p>
            <a:pPr>
              <a:defRPr/>
            </a:pPr>
            <a:fld id="{0B3540F4-AE2B-427B-BBA0-F72F8920D54A}" type="datetime1">
              <a:rPr lang="th-TH" smtClean="0"/>
              <a:pPr>
                <a:defRPr/>
              </a:pPr>
              <a:t>16/02/61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ulim" pitchFamily="34" charset="-127"/>
                <a:ea typeface="Gulim" pitchFamily="34" charset="-127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Gulim" pitchFamily="34" charset="-127"/>
                <a:ea typeface="+mn-ea"/>
              </a:defRPr>
            </a:lvl1pPr>
          </a:lstStyle>
          <a:p>
            <a:pPr>
              <a:defRPr/>
            </a:pPr>
            <a:fld id="{81E28BF6-9712-4934-935B-9621D200204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3305175"/>
            <a:ext cx="9144000" cy="76200"/>
          </a:xfrm>
          <a:prstGeom prst="rect">
            <a:avLst/>
          </a:prstGeom>
          <a:solidFill>
            <a:srgbClr val="ADCCE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Times New Roman" pitchFamily="18" charset="0"/>
              <a:cs typeface="Browallia New" pitchFamily="34" charset="-34"/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0" y="2162175"/>
            <a:ext cx="9144000" cy="1143000"/>
          </a:xfrm>
          <a:prstGeom prst="rect">
            <a:avLst/>
          </a:prstGeom>
          <a:gradFill rotWithShape="1">
            <a:gsLst>
              <a:gs pos="0">
                <a:srgbClr val="000099">
                  <a:gamma/>
                  <a:shade val="42353"/>
                  <a:invGamma/>
                </a:srgbClr>
              </a:gs>
              <a:gs pos="100000">
                <a:srgbClr val="000099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Times New Roman" pitchFamily="18" charset="0"/>
              <a:cs typeface="Browallia New" pitchFamily="34" charset="-34"/>
            </a:endParaRPr>
          </a:p>
        </p:txBody>
      </p:sp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3048000" y="6567488"/>
            <a:ext cx="6096000" cy="304800"/>
          </a:xfrm>
          <a:prstGeom prst="rect">
            <a:avLst/>
          </a:prstGeom>
          <a:solidFill>
            <a:srgbClr val="29292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Times New Roman" pitchFamily="18" charset="0"/>
              <a:cs typeface="Browallia New" pitchFamily="34" charset="-34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905000" y="2133600"/>
            <a:ext cx="6705600" cy="11620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Sylfaen" pitchFamily="18" charset="0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84910EE1-A1F9-448E-BBBA-1128097EAF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7C24CFE5-D82D-4F8B-B63E-9DBF9838F9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66800"/>
            <a:ext cx="41529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066800"/>
            <a:ext cx="41529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E19590CD-1362-4873-A31A-226C4E106D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E26F0322-E9AF-471C-ADCB-1F1ECE7D51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8D13DFE0-C151-40F8-85CE-F0DB5A1B38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648E034F-C11F-415D-AE9D-DA896267A1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4218808E-0D6A-4A1C-888E-4646A72CBC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ulim" pitchFamily="34" charset="-127"/>
                <a:ea typeface="Gulim" pitchFamily="34" charset="-127"/>
              </a:defRPr>
            </a:lvl1pPr>
          </a:lstStyle>
          <a:p>
            <a:pPr>
              <a:defRPr/>
            </a:pPr>
            <a:fld id="{CF07B382-E840-47AE-84DE-B70DC9AB4BE9}" type="datetime1">
              <a:rPr lang="th-TH" smtClean="0"/>
              <a:pPr>
                <a:defRPr/>
              </a:pPr>
              <a:t>16/02/61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ulim" pitchFamily="34" charset="-127"/>
                <a:ea typeface="Gulim" pitchFamily="34" charset="-127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Gulim" pitchFamily="34" charset="-127"/>
                <a:ea typeface="+mn-ea"/>
              </a:defRPr>
            </a:lvl1pPr>
          </a:lstStyle>
          <a:p>
            <a:pPr>
              <a:defRPr/>
            </a:pPr>
            <a:fld id="{2851E942-C781-4439-B1C3-D6183B9F74E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2B1F3E13-DD55-4AFD-9065-CA26C03CFF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CD70C3EE-0B32-4339-AEDD-0553DF271F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76200"/>
            <a:ext cx="226695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76200"/>
            <a:ext cx="664845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4356256E-33AF-4744-AA38-2B00CDAB9F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66800"/>
            <a:ext cx="41529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066800"/>
            <a:ext cx="41529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ulim" pitchFamily="34" charset="-127"/>
                <a:ea typeface="Gulim" pitchFamily="34" charset="-127"/>
              </a:defRPr>
            </a:lvl1pPr>
          </a:lstStyle>
          <a:p>
            <a:pPr>
              <a:defRPr/>
            </a:pPr>
            <a:fld id="{49E2D7D9-0DF4-4BA6-BD09-0AC12B6DE3BF}" type="datetime1">
              <a:rPr lang="th-TH" smtClean="0"/>
              <a:pPr>
                <a:defRPr/>
              </a:pPr>
              <a:t>16/02/61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ulim" pitchFamily="34" charset="-127"/>
                <a:ea typeface="Gulim" pitchFamily="34" charset="-127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Gulim" pitchFamily="34" charset="-127"/>
                <a:ea typeface="+mn-ea"/>
              </a:defRPr>
            </a:lvl1pPr>
          </a:lstStyle>
          <a:p>
            <a:pPr>
              <a:defRPr/>
            </a:pPr>
            <a:fld id="{9C81D8C5-4EC4-4AD9-9D85-28E6939BF51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4350" y="63500"/>
            <a:ext cx="2266950" cy="6337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" y="63500"/>
            <a:ext cx="6648450" cy="6337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ulim" pitchFamily="34" charset="-127"/>
                <a:ea typeface="Gulim" pitchFamily="34" charset="-127"/>
              </a:defRPr>
            </a:lvl1pPr>
          </a:lstStyle>
          <a:p>
            <a:pPr>
              <a:defRPr/>
            </a:pPr>
            <a:fld id="{62976481-44E2-40B3-9343-2193942893E0}" type="datetime1">
              <a:rPr lang="th-TH" smtClean="0"/>
              <a:pPr>
                <a:defRPr/>
              </a:pPr>
              <a:t>16/02/61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ulim" pitchFamily="34" charset="-127"/>
                <a:ea typeface="Gulim" pitchFamily="34" charset="-127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Gulim" pitchFamily="34" charset="-127"/>
                <a:ea typeface="+mn-ea"/>
              </a:defRPr>
            </a:lvl1pPr>
          </a:lstStyle>
          <a:p>
            <a:pPr>
              <a:defRPr/>
            </a:pPr>
            <a:fld id="{DD7334C0-752D-4392-A2A9-B5C3DCBC2F6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ulim" pitchFamily="34" charset="-127"/>
                <a:ea typeface="Gulim" pitchFamily="34" charset="-127"/>
              </a:defRPr>
            </a:lvl1pPr>
          </a:lstStyle>
          <a:p>
            <a:pPr>
              <a:defRPr/>
            </a:pPr>
            <a:fld id="{B9BE40D2-132B-4E68-ABA2-801C8589EE57}" type="datetime1">
              <a:rPr lang="th-TH" smtClean="0"/>
              <a:pPr>
                <a:defRPr/>
              </a:pPr>
              <a:t>16/02/61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ulim" pitchFamily="34" charset="-127"/>
                <a:ea typeface="Gulim" pitchFamily="34" charset="-127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Gulim" pitchFamily="34" charset="-127"/>
                <a:ea typeface="+mn-ea"/>
              </a:defRPr>
            </a:lvl1pPr>
          </a:lstStyle>
          <a:p>
            <a:pPr>
              <a:defRPr/>
            </a:pPr>
            <a:fld id="{F7C1A938-9752-4D8A-B053-A6BDB0FEFBF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ulim" pitchFamily="34" charset="-127"/>
                <a:ea typeface="Gulim" pitchFamily="34" charset="-127"/>
              </a:defRPr>
            </a:lvl1pPr>
          </a:lstStyle>
          <a:p>
            <a:pPr>
              <a:defRPr/>
            </a:pPr>
            <a:fld id="{CBDF7C23-3A5D-40A2-A5BB-716D0EC342A7}" type="datetime1">
              <a:rPr lang="th-TH" smtClean="0"/>
              <a:pPr>
                <a:defRPr/>
              </a:pPr>
              <a:t>16/02/61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ulim" pitchFamily="34" charset="-127"/>
                <a:ea typeface="Gulim" pitchFamily="34" charset="-127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Gulim" pitchFamily="34" charset="-127"/>
                <a:ea typeface="+mn-ea"/>
              </a:defRPr>
            </a:lvl1pPr>
          </a:lstStyle>
          <a:p>
            <a:pPr>
              <a:defRPr/>
            </a:pPr>
            <a:fld id="{D52C2EC1-AC98-4B9C-A33E-19DC66B72EA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ulim" pitchFamily="34" charset="-127"/>
                <a:ea typeface="Gulim" pitchFamily="34" charset="-127"/>
              </a:defRPr>
            </a:lvl1pPr>
          </a:lstStyle>
          <a:p>
            <a:pPr>
              <a:defRPr/>
            </a:pPr>
            <a:fld id="{2CE50814-DB1E-4651-BDC8-13A7FC1CD6B8}" type="datetime1">
              <a:rPr lang="th-TH" smtClean="0"/>
              <a:pPr>
                <a:defRPr/>
              </a:pPr>
              <a:t>16/02/61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ulim" pitchFamily="34" charset="-127"/>
                <a:ea typeface="Gulim" pitchFamily="34" charset="-127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Gulim" pitchFamily="34" charset="-127"/>
                <a:ea typeface="+mn-ea"/>
              </a:defRPr>
            </a:lvl1pPr>
          </a:lstStyle>
          <a:p>
            <a:pPr>
              <a:defRPr/>
            </a:pPr>
            <a:fld id="{6E9CCF8B-1E18-4E5C-A98F-4C968DC9DCB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62" y="273060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ulim" pitchFamily="34" charset="-127"/>
                <a:ea typeface="Gulim" pitchFamily="34" charset="-127"/>
              </a:defRPr>
            </a:lvl1pPr>
          </a:lstStyle>
          <a:p>
            <a:pPr>
              <a:defRPr/>
            </a:pPr>
            <a:fld id="{551F7C9E-B71D-4AE2-985A-578D5DF3BC85}" type="datetime1">
              <a:rPr lang="th-TH" smtClean="0"/>
              <a:pPr>
                <a:defRPr/>
              </a:pPr>
              <a:t>16/02/61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ulim" pitchFamily="34" charset="-127"/>
                <a:ea typeface="Gulim" pitchFamily="34" charset="-127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Gulim" pitchFamily="34" charset="-127"/>
                <a:ea typeface="+mn-ea"/>
              </a:defRPr>
            </a:lvl1pPr>
          </a:lstStyle>
          <a:p>
            <a:pPr>
              <a:defRPr/>
            </a:pPr>
            <a:fld id="{4F28EAB0-814D-44DE-A3F8-1CF7FC73E81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ulim" pitchFamily="34" charset="-127"/>
                <a:ea typeface="Gulim" pitchFamily="34" charset="-127"/>
              </a:defRPr>
            </a:lvl1pPr>
          </a:lstStyle>
          <a:p>
            <a:pPr>
              <a:defRPr/>
            </a:pPr>
            <a:fld id="{3736CF38-4509-47BC-983A-E3EA0A34EC90}" type="datetime1">
              <a:rPr lang="th-TH" smtClean="0"/>
              <a:pPr>
                <a:defRPr/>
              </a:pPr>
              <a:t>16/02/61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ulim" pitchFamily="34" charset="-127"/>
                <a:ea typeface="Gulim" pitchFamily="34" charset="-127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Gulim" pitchFamily="34" charset="-127"/>
                <a:ea typeface="+mn-ea"/>
              </a:defRPr>
            </a:lvl1pPr>
          </a:lstStyle>
          <a:p>
            <a:pPr>
              <a:defRPr/>
            </a:pPr>
            <a:fld id="{B286E44E-F6A7-4B1E-B0B2-31B6325F3C2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027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9A34BAE4-658B-4DE5-9B03-D17D2024C990}" type="datetime1">
              <a:rPr lang="th-TH" smtClean="0"/>
              <a:pPr>
                <a:defRPr/>
              </a:pPr>
              <a:t>16/02/61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  <a:ea typeface="Gulim" pitchFamily="34" charset="-127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5B4C03-1FB4-4C60-AE04-075319A64E60}" type="slidenum">
              <a:rPr lang="th-TH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algun Gothic" pitchFamily="34" charset="-127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algun Gothic" pitchFamily="34" charset="-127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algun Gothic" pitchFamily="34" charset="-127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algun Gothic" pitchFamily="34" charset="-127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algun Gothic" pitchFamily="34" charset="-127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algun Gothic" pitchFamily="34" charset="-127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algun Gothic" pitchFamily="34" charset="-127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algun Gothic" pitchFamily="34" charset="-127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algun Gothic" pitchFamily="34" charset="-127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algun Gothic" pitchFamily="34" charset="-127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algun Gothic" pitchFamily="34" charset="-127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algun Gothic" pitchFamily="34" charset="-127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algun Gothic" pitchFamily="34" charset="-127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algun Gothic" pitchFamily="34" charset="-127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ADCCE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Times New Roman" pitchFamily="18" charset="0"/>
              <a:cs typeface="Browallia New" pitchFamily="34" charset="-34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048000" y="6567488"/>
            <a:ext cx="6096000" cy="304800"/>
          </a:xfrm>
          <a:prstGeom prst="rect">
            <a:avLst/>
          </a:prstGeom>
          <a:solidFill>
            <a:srgbClr val="29292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Times New Roman" pitchFamily="18" charset="0"/>
              <a:cs typeface="Browallia New" pitchFamily="34" charset="-34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1">
            <a:gsLst>
              <a:gs pos="0">
                <a:srgbClr val="000099">
                  <a:gamma/>
                  <a:shade val="42353"/>
                  <a:invGamma/>
                </a:srgbClr>
              </a:gs>
              <a:gs pos="100000">
                <a:srgbClr val="000099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Times New Roman" pitchFamily="18" charset="0"/>
              <a:cs typeface="Browallia New" pitchFamily="34" charset="-34"/>
            </a:endParaRP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9067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458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38913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Page </a:t>
            </a:r>
            <a:fld id="{4609932D-2CDA-4F58-A8F2-52DE8C323D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9pPr>
    </p:titleStyle>
    <p:bodyStyle>
      <a:lvl1pPr marL="342900" indent="-342900" algn="just" rtl="0" eaLnBrk="0" fontAlgn="base" hangingPunct="0">
        <a:spcBef>
          <a:spcPct val="35000"/>
        </a:spcBef>
        <a:spcAft>
          <a:spcPct val="0"/>
        </a:spcAft>
        <a:buClr>
          <a:srgbClr val="FF9933"/>
        </a:buClr>
        <a:buFont typeface="Sylfaen" pitchFamily="18" charset="0"/>
        <a:buChar char="●"/>
        <a:defRPr sz="1600" b="1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35000"/>
        </a:spcBef>
        <a:spcAft>
          <a:spcPct val="0"/>
        </a:spcAft>
        <a:buClr>
          <a:srgbClr val="FF9933"/>
        </a:buClr>
        <a:buFont typeface="Century" pitchFamily="18" charset="0"/>
        <a:buChar char="▪"/>
        <a:defRPr sz="1600">
          <a:solidFill>
            <a:srgbClr val="000099"/>
          </a:solidFill>
          <a:latin typeface="+mn-lt"/>
          <a:cs typeface="+mn-cs"/>
        </a:defRPr>
      </a:lvl2pPr>
      <a:lvl3pPr marL="1143000" indent="-228600" algn="just" rtl="0" eaLnBrk="0" fontAlgn="base" hangingPunct="0">
        <a:spcBef>
          <a:spcPct val="35000"/>
        </a:spcBef>
        <a:spcAft>
          <a:spcPct val="0"/>
        </a:spcAft>
        <a:buChar char="•"/>
        <a:defRPr sz="1600">
          <a:solidFill>
            <a:srgbClr val="000099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 userDrawn="1"/>
        </p:nvSpPr>
        <p:spPr bwMode="auto">
          <a:xfrm>
            <a:off x="0" y="3305175"/>
            <a:ext cx="9144000" cy="76200"/>
          </a:xfrm>
          <a:prstGeom prst="rect">
            <a:avLst/>
          </a:prstGeom>
          <a:solidFill>
            <a:srgbClr val="ADCCE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0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0" y="2162175"/>
            <a:ext cx="9144000" cy="1143000"/>
          </a:xfrm>
          <a:prstGeom prst="rect">
            <a:avLst/>
          </a:prstGeom>
          <a:gradFill rotWithShape="1">
            <a:gsLst>
              <a:gs pos="0">
                <a:srgbClr val="000099">
                  <a:gamma/>
                  <a:shade val="42353"/>
                  <a:invGamma/>
                </a:srgbClr>
              </a:gs>
              <a:gs pos="100000">
                <a:srgbClr val="000099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0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 userDrawn="1"/>
        </p:nvSpPr>
        <p:spPr bwMode="auto">
          <a:xfrm>
            <a:off x="0" y="6553200"/>
            <a:ext cx="9144000" cy="319088"/>
          </a:xfrm>
          <a:prstGeom prst="rect">
            <a:avLst/>
          </a:prstGeom>
          <a:solidFill>
            <a:srgbClr val="29292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0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" name="Rectangle 15"/>
          <p:cNvSpPr>
            <a:spLocks noChangeArrowheads="1"/>
          </p:cNvSpPr>
          <p:nvPr userDrawn="1"/>
        </p:nvSpPr>
        <p:spPr bwMode="auto">
          <a:xfrm>
            <a:off x="76200" y="6581775"/>
            <a:ext cx="5257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800" b="1">
              <a:solidFill>
                <a:srgbClr val="FFFFFF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" y="63500"/>
            <a:ext cx="9067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458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ngsana New" pitchFamily="18" charset="-34"/>
        </a:defRPr>
      </a:lvl9pPr>
    </p:titleStyle>
    <p:bodyStyle>
      <a:lvl1pPr marL="342900" indent="-342900" algn="just" rtl="0" eaLnBrk="0" fontAlgn="base" hangingPunct="0">
        <a:spcBef>
          <a:spcPct val="35000"/>
        </a:spcBef>
        <a:spcAft>
          <a:spcPct val="0"/>
        </a:spcAft>
        <a:buClr>
          <a:srgbClr val="FF9933"/>
        </a:buClr>
        <a:buFont typeface="Sylfaen" pitchFamily="18" charset="0"/>
        <a:buChar char="●"/>
        <a:defRPr sz="1600" b="1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35000"/>
        </a:spcBef>
        <a:spcAft>
          <a:spcPct val="0"/>
        </a:spcAft>
        <a:buClr>
          <a:srgbClr val="FF9933"/>
        </a:buClr>
        <a:buFont typeface="Century" pitchFamily="18" charset="0"/>
        <a:buChar char="▪"/>
        <a:defRPr sz="1600">
          <a:solidFill>
            <a:srgbClr val="000099"/>
          </a:solidFill>
          <a:latin typeface="+mn-lt"/>
          <a:cs typeface="+mn-cs"/>
        </a:defRPr>
      </a:lvl2pPr>
      <a:lvl3pPr marL="1143000" indent="-228600" algn="just" rtl="0" eaLnBrk="0" fontAlgn="base" hangingPunct="0">
        <a:spcBef>
          <a:spcPct val="35000"/>
        </a:spcBef>
        <a:spcAft>
          <a:spcPct val="0"/>
        </a:spcAft>
        <a:buChar char="•"/>
        <a:defRPr sz="1600">
          <a:solidFill>
            <a:srgbClr val="000099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0" y="1844825"/>
            <a:ext cx="9144000" cy="2880320"/>
          </a:xfrm>
          <a:prstGeom prst="rect">
            <a:avLst/>
          </a:prstGeom>
          <a:solidFill>
            <a:srgbClr val="AFCDE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 b="1">
              <a:solidFill>
                <a:srgbClr val="000000"/>
              </a:solidFill>
              <a:latin typeface="Times New Roman" pitchFamily="18" charset="0"/>
              <a:cs typeface="Browallia New" pitchFamily="34" charset="-34"/>
            </a:endParaRPr>
          </a:p>
        </p:txBody>
      </p:sp>
      <p:sp>
        <p:nvSpPr>
          <p:cNvPr id="12291" name="Rectangle 7"/>
          <p:cNvSpPr>
            <a:spLocks noChangeArrowheads="1"/>
          </p:cNvSpPr>
          <p:nvPr/>
        </p:nvSpPr>
        <p:spPr bwMode="auto">
          <a:xfrm>
            <a:off x="0" y="2007320"/>
            <a:ext cx="9144000" cy="1781720"/>
          </a:xfrm>
          <a:prstGeom prst="rect">
            <a:avLst/>
          </a:prstGeom>
          <a:gradFill rotWithShape="1">
            <a:gsLst>
              <a:gs pos="0">
                <a:srgbClr val="000041"/>
              </a:gs>
              <a:gs pos="100000">
                <a:srgbClr val="00009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 dirty="0">
              <a:solidFill>
                <a:srgbClr val="000000"/>
              </a:solidFill>
              <a:latin typeface="Century" pitchFamily="18" charset="0"/>
              <a:cs typeface="Browallia New" pitchFamily="34" charset="-34"/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810744"/>
            <a:ext cx="9144000" cy="914399"/>
          </a:xfrm>
        </p:spPr>
        <p:txBody>
          <a:bodyPr anchor="ctr">
            <a:noAutofit/>
          </a:bodyPr>
          <a:lstStyle/>
          <a:p>
            <a:pPr>
              <a:spcBef>
                <a:spcPct val="0"/>
              </a:spcBef>
            </a:pP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วันที่ 16 กุมภาพันธ์ </a:t>
            </a:r>
            <a:r>
              <a:rPr lang="en-US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2561</a:t>
            </a:r>
            <a:endParaRPr lang="th-TH" sz="44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0" y="1950168"/>
            <a:ext cx="9144000" cy="76200"/>
          </a:xfrm>
          <a:prstGeom prst="rect">
            <a:avLst/>
          </a:prstGeom>
          <a:solidFill>
            <a:srgbClr val="124BB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 b="1">
              <a:solidFill>
                <a:srgbClr val="000000"/>
              </a:solidFill>
              <a:latin typeface="Times New Roman" pitchFamily="18" charset="0"/>
              <a:cs typeface="Browallia New" pitchFamily="34" charset="-34"/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0" y="2046780"/>
            <a:ext cx="9144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Aft>
                <a:spcPct val="40000"/>
              </a:spcAft>
              <a:defRPr/>
            </a:pPr>
            <a:r>
              <a:rPr lang="th-TH" sz="5400" b="1" kern="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การประเมินพื้นที่เสี่ยงภัยแล้งรายอำเภอ</a:t>
            </a:r>
            <a:endParaRPr lang="en-US" sz="5400" b="1" kern="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804248" y="6369852"/>
            <a:ext cx="2133600" cy="365125"/>
          </a:xfrm>
        </p:spPr>
        <p:txBody>
          <a:bodyPr/>
          <a:lstStyle/>
          <a:p>
            <a:pPr>
              <a:defRPr/>
            </a:pPr>
            <a:fld id="{3C739C86-A7C3-422C-B0DD-DDD9ECE7860A}" type="slidenum">
              <a:rPr lang="th-TH" smtClean="0"/>
              <a:pPr>
                <a:defRPr/>
              </a:pPr>
              <a:t>1</a:t>
            </a:fld>
            <a:endParaRPr lang="th-TH" dirty="0"/>
          </a:p>
        </p:txBody>
      </p:sp>
      <p:sp>
        <p:nvSpPr>
          <p:cNvPr id="18" name="สี่เหลี่ยมผืนผ้า 19"/>
          <p:cNvSpPr/>
          <p:nvPr/>
        </p:nvSpPr>
        <p:spPr>
          <a:xfrm>
            <a:off x="0" y="4965596"/>
            <a:ext cx="9144001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4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จัดทำโดย</a:t>
            </a:r>
            <a:endParaRPr lang="en-US" sz="4400" b="1" dirty="0" smtClean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1054" y="213045"/>
            <a:ext cx="9045236" cy="1111707"/>
            <a:chOff x="71054" y="213045"/>
            <a:chExt cx="9045236" cy="1111707"/>
          </a:xfrm>
        </p:grpSpPr>
        <p:pic>
          <p:nvPicPr>
            <p:cNvPr id="11" name="Picture 10" descr="Logo DW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054" y="227472"/>
              <a:ext cx="886691" cy="1097280"/>
            </a:xfrm>
            <a:prstGeom prst="rect">
              <a:avLst/>
            </a:prstGeom>
          </p:spPr>
        </p:pic>
        <p:pic>
          <p:nvPicPr>
            <p:cNvPr id="14" name="รูปภาพ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62" t="12702" r="6509" b="13216"/>
            <a:stretch>
              <a:fillRect/>
            </a:stretch>
          </p:blipFill>
          <p:spPr>
            <a:xfrm>
              <a:off x="7644106" y="476672"/>
              <a:ext cx="1472184" cy="640080"/>
            </a:xfrm>
            <a:prstGeom prst="rect">
              <a:avLst/>
            </a:prstGeom>
          </p:spPr>
        </p:pic>
        <p:pic>
          <p:nvPicPr>
            <p:cNvPr id="15" name="รูปภาพ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87" r="28270"/>
            <a:stretch>
              <a:fillRect/>
            </a:stretch>
          </p:blipFill>
          <p:spPr>
            <a:xfrm>
              <a:off x="2281599" y="213617"/>
              <a:ext cx="727604" cy="1097280"/>
            </a:xfrm>
            <a:prstGeom prst="rect">
              <a:avLst/>
            </a:prstGeom>
          </p:spPr>
        </p:pic>
        <p:pic>
          <p:nvPicPr>
            <p:cNvPr id="16" name="รูปภาพ 3" descr="RID_Logo_T_tran500pix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173" y="227472"/>
              <a:ext cx="1000951" cy="1097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8" descr="ผลการค้นหารูปภาพสำหรับ โลโก้ กรมน้ำบาดาล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67" r="22604"/>
            <a:stretch>
              <a:fillRect/>
            </a:stretch>
          </p:blipFill>
          <p:spPr bwMode="auto">
            <a:xfrm>
              <a:off x="5477661" y="216350"/>
              <a:ext cx="993712" cy="1097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download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30071" y="219083"/>
              <a:ext cx="1092402" cy="1097280"/>
            </a:xfrm>
            <a:prstGeom prst="rect">
              <a:avLst/>
            </a:prstGeom>
          </p:spPr>
        </p:pic>
        <p:pic>
          <p:nvPicPr>
            <p:cNvPr id="20" name="รูปภาพ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7581" y="213045"/>
              <a:ext cx="548640" cy="1097280"/>
            </a:xfrm>
            <a:prstGeom prst="rect">
              <a:avLst/>
            </a:prstGeom>
          </p:spPr>
        </p:pic>
        <p:pic>
          <p:nvPicPr>
            <p:cNvPr id="21" name="รูปภาพ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2025" y="326650"/>
              <a:ext cx="1327967" cy="914400"/>
            </a:xfrm>
            <a:prstGeom prst="rect">
              <a:avLst/>
            </a:prstGeom>
          </p:spPr>
        </p:pic>
      </p:grpSp>
      <p:sp>
        <p:nvSpPr>
          <p:cNvPr id="22" name="สี่เหลี่ยมผืนผ้า 19"/>
          <p:cNvSpPr/>
          <p:nvPr/>
        </p:nvSpPr>
        <p:spPr>
          <a:xfrm>
            <a:off x="-18608" y="5651340"/>
            <a:ext cx="9144001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4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ศูนย์ป้องกันวิกฤติน้ำ กรมทรัพยากรน้ำ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 txBox="1">
            <a:spLocks noGrp="1"/>
          </p:cNvSpPr>
          <p:nvPr/>
        </p:nvSpPr>
        <p:spPr bwMode="auto">
          <a:xfrm>
            <a:off x="7010400" y="6538913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GB" sz="1200">
                <a:solidFill>
                  <a:srgbClr val="FFFFFF"/>
                </a:solidFill>
              </a:rPr>
              <a:t>Page </a:t>
            </a:r>
            <a:fld id="{E52E9AD8-A2A6-486E-8709-87FA18EF3B2B}" type="slidenum">
              <a:rPr lang="en-GB" sz="1200">
                <a:solidFill>
                  <a:srgbClr val="FFFFFF"/>
                </a:solidFill>
              </a:rPr>
              <a:pPr algn="r"/>
              <a:t>10</a:t>
            </a:fld>
            <a:endParaRPr lang="en-GB" sz="1200">
              <a:solidFill>
                <a:srgbClr val="FFFFFF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256" y="76200"/>
            <a:ext cx="9067800" cy="762000"/>
          </a:xfrm>
        </p:spPr>
        <p:txBody>
          <a:bodyPr/>
          <a:lstStyle/>
          <a:p>
            <a:pPr eaLnBrk="1" hangingPunct="1"/>
            <a:r>
              <a:rPr lang="th-TH" sz="44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สมดุลน้ำนอกเขตพื้นที่ชลประทาน</a:t>
            </a:r>
            <a:r>
              <a:rPr lang="en-US" sz="44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endParaRPr lang="en-GB" sz="440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094306"/>
              </p:ext>
            </p:extLst>
          </p:nvPr>
        </p:nvGraphicFramePr>
        <p:xfrm>
          <a:off x="3162283" y="1587235"/>
          <a:ext cx="5796136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034"/>
                <a:gridCol w="2192931"/>
                <a:gridCol w="966547"/>
                <a:gridCol w="1187624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ระดับความขาดแคลน</a:t>
                      </a:r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ปริมาณความขาดแคลน</a:t>
                      </a:r>
                      <a:r>
                        <a:rPr lang="th-TH" sz="2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th-TH" sz="2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ล้าน ลบ.ม.)</a:t>
                      </a:r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</a:t>
                      </a:r>
                      <a:r>
                        <a:rPr lang="th-TH" sz="2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th-TH" sz="2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จังหวัด</a:t>
                      </a:r>
                      <a:r>
                        <a:rPr lang="en-US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</a:t>
                      </a:r>
                      <a:r>
                        <a:rPr lang="th-TH" sz="2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th-TH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อำเภอ</a:t>
                      </a:r>
                      <a:r>
                        <a:rPr lang="en-US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ใกล้วิกฤต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ขาด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&gt; 50</a:t>
                      </a:r>
                      <a:endParaRPr lang="en-US" sz="2400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เฝ้าระวัง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 ≤ </a:t>
                      </a:r>
                      <a:r>
                        <a:rPr lang="th-TH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ขาด</a:t>
                      </a:r>
                      <a:r>
                        <a:rPr lang="en-US" sz="2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&lt; 50</a:t>
                      </a:r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21</a:t>
                      </a:r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73</a:t>
                      </a:r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ปกติ</a:t>
                      </a:r>
                      <a:endParaRPr lang="en-US" sz="2400" b="1" dirty="0" smtClean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ขาด </a:t>
                      </a:r>
                      <a:r>
                        <a:rPr lang="en-US" sz="2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&lt; 5</a:t>
                      </a:r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21</a:t>
                      </a:r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74</a:t>
                      </a:r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4139952" y="980728"/>
            <a:ext cx="38988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ระหว่างเดือน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ก.พ.61 ถึง เม.ย.61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05432" y="4538365"/>
            <a:ext cx="472700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00206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TH SarabunPSK" pitchFamily="34" charset="-34"/>
                <a:cs typeface="TH SarabunPSK" pitchFamily="34" charset="-34"/>
              </a:rPr>
              <a:t>รวม</a:t>
            </a:r>
            <a:r>
              <a:rPr lang="th-TH" sz="2800" b="1" dirty="0" smtClean="0">
                <a:solidFill>
                  <a:srgbClr val="00206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TH SarabunPSK" pitchFamily="34" charset="-34"/>
                <a:cs typeface="TH SarabunPSK" pitchFamily="34" charset="-34"/>
              </a:rPr>
              <a:t>อำเภอนอกเขตชลประทาน</a:t>
            </a:r>
          </a:p>
          <a:p>
            <a:pPr algn="ctr"/>
            <a:r>
              <a:rPr lang="th-TH" sz="2800" b="1" dirty="0" smtClean="0">
                <a:solidFill>
                  <a:srgbClr val="00206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TH SarabunPSK" pitchFamily="34" charset="-34"/>
                <a:cs typeface="TH SarabunPSK" pitchFamily="34" charset="-34"/>
              </a:rPr>
              <a:t>ที่คาด</a:t>
            </a:r>
            <a:r>
              <a:rPr lang="th-TH" sz="2800" b="1" dirty="0">
                <a:solidFill>
                  <a:srgbClr val="00206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TH SarabunPSK" pitchFamily="34" charset="-34"/>
                <a:cs typeface="TH SarabunPSK" pitchFamily="34" charset="-34"/>
              </a:rPr>
              <a:t>ว่าจะ</a:t>
            </a:r>
            <a:r>
              <a:rPr lang="th-TH" sz="2800" b="1" dirty="0" smtClean="0">
                <a:solidFill>
                  <a:srgbClr val="00206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TH SarabunPSK" pitchFamily="34" charset="-34"/>
                <a:cs typeface="TH SarabunPSK" pitchFamily="34" charset="-34"/>
              </a:rPr>
              <a:t>ขาดน้ำ</a:t>
            </a:r>
            <a:br>
              <a:rPr lang="th-TH" sz="2800" b="1" dirty="0" smtClean="0">
                <a:solidFill>
                  <a:srgbClr val="00206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2800" b="1" dirty="0" smtClean="0">
                <a:solidFill>
                  <a:srgbClr val="00206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TH SarabunPSK" pitchFamily="34" charset="-34"/>
                <a:cs typeface="TH SarabunPSK" pitchFamily="34" charset="-34"/>
              </a:rPr>
              <a:t>ในช่วง </a:t>
            </a:r>
            <a:r>
              <a:rPr lang="th-TH" sz="2800" b="1" dirty="0">
                <a:solidFill>
                  <a:srgbClr val="00206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2800" b="1" dirty="0" smtClean="0">
                <a:solidFill>
                  <a:srgbClr val="00206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TH SarabunPSK" pitchFamily="34" charset="-34"/>
                <a:cs typeface="TH SarabunPSK" pitchFamily="34" charset="-34"/>
              </a:rPr>
              <a:t> เดือน (ก.พ.61 – เม.ย.61)</a:t>
            </a:r>
            <a:endParaRPr lang="th-TH" sz="2800" b="1" dirty="0">
              <a:solidFill>
                <a:srgbClr val="002060"/>
              </a:solidFill>
              <a:effectLst>
                <a:glow rad="228600">
                  <a:srgbClr val="4BACC6">
                    <a:satMod val="175000"/>
                    <a:alpha val="40000"/>
                  </a:srgbClr>
                </a:glo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2800" b="1" dirty="0" err="1" smtClean="0">
                <a:solidFill>
                  <a:srgbClr val="00206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TH SarabunPSK" pitchFamily="34" charset="-34"/>
                <a:cs typeface="TH SarabunPSK" pitchFamily="34" charset="-34"/>
              </a:rPr>
              <a:t>จำนวณ</a:t>
            </a:r>
            <a:r>
              <a:rPr lang="th-TH" sz="2800" b="1" dirty="0" smtClean="0">
                <a:solidFill>
                  <a:srgbClr val="00206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TH SarabunPSK" pitchFamily="34" charset="-34"/>
                <a:cs typeface="TH SarabunPSK" pitchFamily="34" charset="-34"/>
              </a:rPr>
              <a:t>74</a:t>
            </a:r>
            <a:r>
              <a:rPr lang="en-US" sz="4000" b="1" dirty="0" smtClean="0">
                <a:solidFill>
                  <a:srgbClr val="00206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 smtClean="0">
                <a:solidFill>
                  <a:srgbClr val="00206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TH SarabunPSK" pitchFamily="34" charset="-34"/>
                <a:cs typeface="TH SarabunPSK" pitchFamily="34" charset="-34"/>
              </a:rPr>
              <a:t>อำเภอ</a:t>
            </a:r>
            <a:r>
              <a:rPr lang="en-US" sz="2800" b="1" dirty="0" smtClean="0">
                <a:solidFill>
                  <a:srgbClr val="00206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 smtClean="0">
                <a:solidFill>
                  <a:srgbClr val="00206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TH SarabunPSK" pitchFamily="34" charset="-34"/>
                <a:cs typeface="TH SarabunPSK" pitchFamily="34" charset="-34"/>
              </a:rPr>
              <a:t>จาก 743 อำเภอ</a:t>
            </a:r>
            <a:r>
              <a:rPr lang="en-US" sz="2800" b="1" dirty="0" smtClean="0">
                <a:solidFill>
                  <a:srgbClr val="00206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sz="2800" b="1" dirty="0" smtClean="0">
                <a:solidFill>
                  <a:srgbClr val="00000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TH SarabunPSK" pitchFamily="34" charset="-34"/>
                <a:cs typeface="TH SarabunPSK" pitchFamily="34" charset="-34"/>
              </a:rPr>
              <a:t>10%)</a:t>
            </a:r>
            <a:endParaRPr lang="en-US" sz="2800" b="1" dirty="0">
              <a:solidFill>
                <a:srgbClr val="000000"/>
              </a:solidFill>
              <a:effectLst>
                <a:glow rad="228600">
                  <a:srgbClr val="4BACC6">
                    <a:satMod val="175000"/>
                    <a:alpha val="40000"/>
                  </a:srgbClr>
                </a:glo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6" y="1484784"/>
            <a:ext cx="3035208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9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33600"/>
            <a:ext cx="9144000" cy="1162050"/>
          </a:xfrm>
        </p:spPr>
        <p:txBody>
          <a:bodyPr/>
          <a:lstStyle/>
          <a:p>
            <a:pPr algn="ctr" eaLnBrk="1" hangingPunct="1"/>
            <a:r>
              <a:rPr lang="th-TH" sz="7200" dirty="0" smtClean="0">
                <a:latin typeface="TH SarabunPSK" pitchFamily="34" charset="-34"/>
                <a:cs typeface="TH SarabunPSK" pitchFamily="34" charset="-34"/>
              </a:rPr>
              <a:t>จบการนำเสนอ</a:t>
            </a:r>
            <a:endParaRPr lang="en-GB" sz="7200" dirty="0" smtClean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1054" y="213045"/>
            <a:ext cx="9045236" cy="1111707"/>
            <a:chOff x="71054" y="213045"/>
            <a:chExt cx="9045236" cy="1111707"/>
          </a:xfrm>
        </p:grpSpPr>
        <p:pic>
          <p:nvPicPr>
            <p:cNvPr id="19" name="Picture 18" descr="Logo DW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054" y="227472"/>
              <a:ext cx="886691" cy="1097280"/>
            </a:xfrm>
            <a:prstGeom prst="rect">
              <a:avLst/>
            </a:prstGeom>
          </p:spPr>
        </p:pic>
        <p:pic>
          <p:nvPicPr>
            <p:cNvPr id="20" name="รูปภาพ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62" t="12702" r="6509" b="13216"/>
            <a:stretch>
              <a:fillRect/>
            </a:stretch>
          </p:blipFill>
          <p:spPr>
            <a:xfrm>
              <a:off x="7644106" y="476672"/>
              <a:ext cx="1472184" cy="640080"/>
            </a:xfrm>
            <a:prstGeom prst="rect">
              <a:avLst/>
            </a:prstGeom>
          </p:spPr>
        </p:pic>
        <p:pic>
          <p:nvPicPr>
            <p:cNvPr id="21" name="รูปภาพ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87" r="28270"/>
            <a:stretch>
              <a:fillRect/>
            </a:stretch>
          </p:blipFill>
          <p:spPr>
            <a:xfrm>
              <a:off x="2281599" y="213617"/>
              <a:ext cx="727604" cy="1097280"/>
            </a:xfrm>
            <a:prstGeom prst="rect">
              <a:avLst/>
            </a:prstGeom>
          </p:spPr>
        </p:pic>
        <p:pic>
          <p:nvPicPr>
            <p:cNvPr id="22" name="รูปภาพ 3" descr="RID_Logo_T_tran500pix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173" y="227472"/>
              <a:ext cx="1000951" cy="1097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8" descr="ผลการค้นหารูปภาพสำหรับ โลโก้ กรมน้ำบาดาล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67" r="22604"/>
            <a:stretch>
              <a:fillRect/>
            </a:stretch>
          </p:blipFill>
          <p:spPr bwMode="auto">
            <a:xfrm>
              <a:off x="5477661" y="216350"/>
              <a:ext cx="993712" cy="1097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 descr="download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30071" y="219083"/>
              <a:ext cx="1092402" cy="1097280"/>
            </a:xfrm>
            <a:prstGeom prst="rect">
              <a:avLst/>
            </a:prstGeom>
          </p:spPr>
        </p:pic>
        <p:pic>
          <p:nvPicPr>
            <p:cNvPr id="25" name="รูปภาพ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7581" y="213045"/>
              <a:ext cx="548640" cy="1097280"/>
            </a:xfrm>
            <a:prstGeom prst="rect">
              <a:avLst/>
            </a:prstGeom>
          </p:spPr>
        </p:pic>
        <p:pic>
          <p:nvPicPr>
            <p:cNvPr id="26" name="รูปภาพ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2025" y="326650"/>
              <a:ext cx="1327967" cy="914400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 txBox="1">
            <a:spLocks noGrp="1"/>
          </p:cNvSpPr>
          <p:nvPr/>
        </p:nvSpPr>
        <p:spPr bwMode="auto">
          <a:xfrm>
            <a:off x="7010400" y="6538913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GB" sz="1200">
                <a:solidFill>
                  <a:srgbClr val="FFFFFF"/>
                </a:solidFill>
              </a:rPr>
              <a:t>Page </a:t>
            </a:r>
            <a:fld id="{A05FA7AE-2F1F-415C-B9C2-8287EF4BC539}" type="slidenum">
              <a:rPr lang="en-GB" sz="1200">
                <a:solidFill>
                  <a:srgbClr val="FFFFFF"/>
                </a:solidFill>
              </a:rPr>
              <a:pPr algn="r"/>
              <a:t>2</a:t>
            </a:fld>
            <a:endParaRPr lang="en-GB" sz="1200">
              <a:solidFill>
                <a:srgbClr val="FFFFFF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668" y="60434"/>
            <a:ext cx="9067800" cy="762000"/>
          </a:xfrm>
        </p:spPr>
        <p:txBody>
          <a:bodyPr/>
          <a:lstStyle/>
          <a:p>
            <a:pPr eaLnBrk="1" hangingPunct="1"/>
            <a:r>
              <a:rPr lang="th-TH" sz="54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ประเด็นการนำเสนอ</a:t>
            </a:r>
            <a:r>
              <a:rPr lang="en-US" sz="54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endParaRPr lang="en-GB" sz="540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9410" name="Rectangle 18"/>
          <p:cNvSpPr>
            <a:spLocks noChangeArrowheads="1"/>
          </p:cNvSpPr>
          <p:nvPr/>
        </p:nvSpPr>
        <p:spPr bwMode="auto">
          <a:xfrm>
            <a:off x="75252" y="1074760"/>
            <a:ext cx="8961120" cy="5394960"/>
          </a:xfrm>
          <a:prstGeom prst="rect">
            <a:avLst/>
          </a:prstGeom>
          <a:solidFill>
            <a:srgbClr val="A2D0F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59412" name="AutoShape 20"/>
          <p:cNvSpPr>
            <a:spLocks noGrp="1" noChangeArrowheads="1"/>
          </p:cNvSpPr>
          <p:nvPr>
            <p:ph type="body" idx="4294967295"/>
          </p:nvPr>
        </p:nvSpPr>
        <p:spPr>
          <a:xfrm>
            <a:off x="166048" y="1159868"/>
            <a:ext cx="8778240" cy="5212080"/>
          </a:xfrm>
          <a:prstGeom prst="roundRect">
            <a:avLst>
              <a:gd name="adj" fmla="val 2843"/>
            </a:avLst>
          </a:prstGeom>
          <a:solidFill>
            <a:schemeClr val="bg1"/>
          </a:solidFill>
          <a:ln>
            <a:solidFill>
              <a:schemeClr val="bg1"/>
            </a:solidFill>
            <a:round/>
            <a:headEnd type="none" w="med" len="med"/>
            <a:tailEnd type="none" w="med" len="med"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marL="1995488" indent="-1995488" algn="l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th-TH" sz="32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ประเด็นที่</a:t>
            </a:r>
            <a:r>
              <a:rPr lang="en-US" sz="32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1:</a:t>
            </a:r>
            <a:r>
              <a:rPr lang="en-US" sz="3200" dirty="0" smtClean="0">
                <a:solidFill>
                  <a:schemeClr val="accent2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ปริมาณน้ำต้นทุนของแหล่งน้ำผิวดิน </a:t>
            </a:r>
            <a:r>
              <a:rPr lang="en-US" sz="32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(Supply)</a:t>
            </a:r>
            <a:endParaRPr lang="th-TH" sz="3200" dirty="0" smtClean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 marL="1995488" indent="-1995488" algn="l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th-TH" sz="32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ประเด็นที่</a:t>
            </a:r>
            <a:r>
              <a:rPr lang="en-US" sz="32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2: </a:t>
            </a:r>
            <a:r>
              <a:rPr lang="th-TH" sz="32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ปริมาณ</a:t>
            </a:r>
            <a:r>
              <a:rPr lang="th-TH" sz="32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ความต้องการน้ำ </a:t>
            </a:r>
            <a:r>
              <a:rPr lang="en-US" sz="32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(Demand) </a:t>
            </a:r>
            <a:endParaRPr lang="th-TH" sz="3200" dirty="0" smtClean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 marL="1995488" indent="-1995488" algn="l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th-TH" sz="32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            </a:t>
            </a:r>
            <a:r>
              <a:rPr lang="en-US" sz="32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th-TH" sz="32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ระหว่างเดือน</a:t>
            </a:r>
            <a:r>
              <a:rPr lang="en-US" sz="32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ก.พ. 25</a:t>
            </a:r>
            <a:r>
              <a:rPr lang="en-US" sz="32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61</a:t>
            </a:r>
            <a:r>
              <a:rPr lang="th-TH" sz="32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ถึง เม.ย. 2561</a:t>
            </a:r>
            <a:r>
              <a:rPr lang="en-US" sz="32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sz="3200" dirty="0" smtClean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 marL="1995488" indent="-1995488" algn="l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th-TH" sz="32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ประเด็นที่</a:t>
            </a:r>
            <a:r>
              <a:rPr lang="en-US" sz="32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3: </a:t>
            </a:r>
            <a:r>
              <a:rPr lang="th-TH" sz="32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สมดุลน้ำระดับอำเภอนอกเขตพื้นที่ชลประทาน</a:t>
            </a:r>
            <a:endParaRPr lang="en-US" sz="3200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 marL="1995488" indent="-1995488" algn="l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32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              (Water balance)</a:t>
            </a:r>
            <a:endParaRPr lang="th-TH" sz="3200" dirty="0" smtClean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 marL="1995488" indent="-1995488" algn="l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th-TH" sz="32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ประเด็นที่</a:t>
            </a:r>
            <a:r>
              <a:rPr lang="en-US" sz="32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4: </a:t>
            </a:r>
            <a:r>
              <a:rPr lang="th-TH" sz="32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แผนการบริหารจัดการน้ำและการเพาะปลูกพืชฤดูฝนนอกเขต</a:t>
            </a:r>
          </a:p>
          <a:p>
            <a:pPr marL="1995488" indent="-1995488" algn="l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th-TH" sz="32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              พื้น</a:t>
            </a:r>
            <a:r>
              <a:rPr lang="th-TH" sz="3200" dirty="0" err="1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ที่ขล</a:t>
            </a:r>
            <a:r>
              <a:rPr lang="th-TH" sz="32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ประทาน ระหว่างเดือน พ.ค. 2561 ถึง ต.ค. 2561</a:t>
            </a:r>
            <a:endParaRPr lang="th-TH" sz="3200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 marL="1995488" indent="-1995488" algn="l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th-TH" sz="4400" dirty="0" smtClean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 txBox="1">
            <a:spLocks noGrp="1"/>
          </p:cNvSpPr>
          <p:nvPr/>
        </p:nvSpPr>
        <p:spPr bwMode="auto">
          <a:xfrm>
            <a:off x="7010400" y="6538913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GB" b="1" dirty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Page </a:t>
            </a:r>
            <a:fld id="{E52E9AD8-A2A6-486E-8709-87FA18EF3B2B}" type="slidenum">
              <a:rPr lang="en-GB" b="1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pPr algn="r"/>
              <a:t>3</a:t>
            </a:fld>
            <a:endParaRPr lang="en-GB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256" y="76200"/>
            <a:ext cx="9067800" cy="762000"/>
          </a:xfrm>
        </p:spPr>
        <p:txBody>
          <a:bodyPr/>
          <a:lstStyle/>
          <a:p>
            <a:pPr eaLnBrk="1" hangingPunct="1"/>
            <a:r>
              <a:rPr lang="th-TH" sz="48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ปริมาณน้ำต้นทุนนอกเขตชลประทาน </a:t>
            </a:r>
            <a:r>
              <a:rPr lang="en-US" sz="48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endParaRPr lang="en-GB" sz="480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236667"/>
              </p:ext>
            </p:extLst>
          </p:nvPr>
        </p:nvGraphicFramePr>
        <p:xfrm>
          <a:off x="3503996" y="2852936"/>
          <a:ext cx="5472610" cy="2941320"/>
        </p:xfrm>
        <a:graphic>
          <a:graphicData uri="http://schemas.openxmlformats.org/drawingml/2006/table">
            <a:tbl>
              <a:tblPr/>
              <a:tblGrid>
                <a:gridCol w="1425083"/>
                <a:gridCol w="1338313"/>
                <a:gridCol w="1354607"/>
                <a:gridCol w="1354607"/>
              </a:tblGrid>
              <a:tr h="6342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พื้นที่</a:t>
                      </a:r>
                      <a:endParaRPr lang="th-TH" sz="2000" b="1" i="0" u="none" strike="noStrike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ปริมาณ</a:t>
                      </a:r>
                      <a:r>
                        <a:rPr lang="th-TH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น้ำใช้การได้ นอกเขตชลประทาน </a:t>
                      </a:r>
                      <a:r>
                        <a:rPr lang="th-TH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ล้าน ลบ.ม.)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th-TH" sz="1800" b="1" i="0" u="none" strike="noStrike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9527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 ก.พ. 60</a:t>
                      </a:r>
                      <a:endParaRPr lang="th-TH" sz="1600" b="1" i="0" u="none" strike="noStrike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 ก.พ. 61</a:t>
                      </a:r>
                      <a:endParaRPr lang="th-TH" sz="1600" b="1" i="0" u="none" strike="noStrike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ผลต่าง</a:t>
                      </a:r>
                      <a:endParaRPr lang="th-TH" sz="1600" b="1" i="0" u="none" strike="noStrike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ภาคเหนือ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275.74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395.14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+119.4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ภาคตะวันออกเฉียงเหนือ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13.35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42.32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+28.97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ภาคกลาง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49.77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60.48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+10.71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ภาคตะวันออก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11.53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9.64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-1.89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ภาคตะวันตก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130.98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58.83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-72.15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ภาคใต้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76.78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57.89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-18.89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ภาคใต้ชายแดน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0.88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0.55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559.03</a:t>
                      </a:r>
                      <a:endParaRPr lang="th-TH" sz="1600" b="1" i="0" u="none" strike="noStrike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624.85</a:t>
                      </a:r>
                      <a:endParaRPr lang="th-TH" sz="1600" b="1" i="0" u="none" strike="noStrike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+65.82</a:t>
                      </a:r>
                      <a:endParaRPr lang="th-TH" sz="16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42955" y="6413713"/>
            <a:ext cx="320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</a:t>
            </a:r>
            <a:r>
              <a:rPr lang="th-TH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13 กุมภาพันธ์ 2561</a:t>
            </a:r>
            <a:endParaRPr lang="th-TH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95297" y="1772816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ปริมาณน้ำในลำน้ำ</a:t>
            </a:r>
            <a:endParaRPr lang="th-TH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6" y="1412776"/>
            <a:ext cx="3349093" cy="473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69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3336206" cy="4718838"/>
          </a:xfrm>
          <a:prstGeom prst="rect">
            <a:avLst/>
          </a:prstGeom>
        </p:spPr>
      </p:pic>
      <p:sp>
        <p:nvSpPr>
          <p:cNvPr id="14338" name="Slide Number Placeholder 3"/>
          <p:cNvSpPr txBox="1">
            <a:spLocks noGrp="1"/>
          </p:cNvSpPr>
          <p:nvPr/>
        </p:nvSpPr>
        <p:spPr bwMode="auto">
          <a:xfrm>
            <a:off x="7010400" y="6538913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GB" b="1" dirty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Page </a:t>
            </a:r>
            <a:fld id="{E52E9AD8-A2A6-486E-8709-87FA18EF3B2B}" type="slidenum">
              <a:rPr lang="en-GB" b="1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pPr algn="r"/>
              <a:t>4</a:t>
            </a:fld>
            <a:endParaRPr lang="en-GB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256" y="76200"/>
            <a:ext cx="9067800" cy="762000"/>
          </a:xfrm>
        </p:spPr>
        <p:txBody>
          <a:bodyPr/>
          <a:lstStyle/>
          <a:p>
            <a:pPr eaLnBrk="1" hangingPunct="1"/>
            <a:r>
              <a:rPr lang="th-TH" sz="48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ปริมาณน้ำต้นทุนนอกเขตชลประทาน </a:t>
            </a:r>
            <a:r>
              <a:rPr lang="en-US" sz="48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endParaRPr lang="en-GB" sz="480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652992"/>
              </p:ext>
            </p:extLst>
          </p:nvPr>
        </p:nvGraphicFramePr>
        <p:xfrm>
          <a:off x="3450000" y="1154342"/>
          <a:ext cx="5464793" cy="2021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5182"/>
                <a:gridCol w="1157215"/>
                <a:gridCol w="1366198"/>
                <a:gridCol w="1366198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หน่วยงาน</a:t>
                      </a:r>
                      <a:endParaRPr lang="en-US" sz="1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 </a:t>
                      </a:r>
                      <a:br>
                        <a:rPr lang="th-TH" sz="1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โครงการ)</a:t>
                      </a:r>
                      <a:endParaRPr lang="en-US" sz="1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ปริมาณน้ำใช้การได้</a:t>
                      </a:r>
                      <a:br>
                        <a:rPr lang="th-TH" sz="1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(ล้าน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ลบ.ม.)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ปริมาณน้ำใช้การได้</a:t>
                      </a:r>
                      <a:br>
                        <a:rPr lang="th-TH" sz="1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(ล้าน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ลบ.ม.)</a:t>
                      </a:r>
                      <a:endParaRPr lang="en-US" sz="1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กรมทรัพยากรน้ำ</a:t>
                      </a:r>
                      <a:endParaRPr lang="en-US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16,505</a:t>
                      </a:r>
                      <a:endParaRPr lang="en-US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2,237.42</a:t>
                      </a:r>
                      <a:endParaRPr lang="en-US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2,</a:t>
                      </a:r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735.71</a:t>
                      </a:r>
                      <a:endParaRPr lang="th-TH" sz="1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กรมพัฒนาที่ดิน</a:t>
                      </a:r>
                      <a:endParaRPr lang="en-US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369</a:t>
                      </a:r>
                      <a:r>
                        <a:rPr lang="th-TH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,713</a:t>
                      </a:r>
                      <a:endParaRPr lang="en-US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527002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กรมป้องกันและบรรเทา</a:t>
                      </a:r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/>
                      </a:r>
                      <a:b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สาธารณภัย</a:t>
                      </a:r>
                      <a:endParaRPr lang="en-US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2,270</a:t>
                      </a:r>
                      <a:endParaRPr lang="en-US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262.50</a:t>
                      </a:r>
                      <a:endParaRPr lang="en-US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320.94</a:t>
                      </a:r>
                      <a:endParaRPr lang="th-TH" sz="1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</a:tr>
              <a:tr h="366649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388,488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2,499.92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3,056.65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508782"/>
              </p:ext>
            </p:extLst>
          </p:nvPr>
        </p:nvGraphicFramePr>
        <p:xfrm>
          <a:off x="6185755" y="918493"/>
          <a:ext cx="2713589" cy="295275"/>
        </p:xfrm>
        <a:graphic>
          <a:graphicData uri="http://schemas.openxmlformats.org/drawingml/2006/table">
            <a:tbl>
              <a:tblPr/>
              <a:tblGrid>
                <a:gridCol w="1364777"/>
                <a:gridCol w="1348812"/>
              </a:tblGrid>
              <a:tr h="295275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 ก.พ.</a:t>
                      </a:r>
                      <a:r>
                        <a:rPr lang="th-TH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</a:t>
                      </a:r>
                      <a:endParaRPr lang="th-TH" sz="16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  <a:r>
                        <a:rPr lang="th-TH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ก.พ.</a:t>
                      </a:r>
                      <a:r>
                        <a:rPr lang="th-TH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61</a:t>
                      </a:r>
                      <a:endParaRPr lang="th-TH" sz="16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458369"/>
              </p:ext>
            </p:extLst>
          </p:nvPr>
        </p:nvGraphicFramePr>
        <p:xfrm>
          <a:off x="3435502" y="3283639"/>
          <a:ext cx="5472610" cy="3143250"/>
        </p:xfrm>
        <a:graphic>
          <a:graphicData uri="http://schemas.openxmlformats.org/drawingml/2006/table">
            <a:tbl>
              <a:tblPr/>
              <a:tblGrid>
                <a:gridCol w="1425083"/>
                <a:gridCol w="1338313"/>
                <a:gridCol w="1354607"/>
                <a:gridCol w="1354607"/>
              </a:tblGrid>
              <a:tr h="6342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พื้นที่</a:t>
                      </a:r>
                      <a:endParaRPr lang="th-TH" sz="2000" b="1" i="0" u="none" strike="noStrike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ปริมาณ</a:t>
                      </a:r>
                      <a:r>
                        <a:rPr lang="th-TH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น้ำใช้การได้ นอกเขตชลประทาน </a:t>
                      </a:r>
                      <a:r>
                        <a:rPr lang="th-TH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ล้าน ลบ.ม.)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th-TH" sz="1800" b="1" i="0" u="none" strike="noStrike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9527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 ก.พ. 60</a:t>
                      </a:r>
                      <a:endParaRPr lang="th-TH" sz="1600" b="1" i="0" u="none" strike="noStrike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 ก.พ. 61</a:t>
                      </a:r>
                      <a:endParaRPr lang="th-TH" sz="1600" b="1" i="0" u="none" strike="noStrike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ผลต่าง</a:t>
                      </a:r>
                      <a:endParaRPr lang="th-TH" sz="1600" b="1" i="0" u="none" strike="noStrike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ภาคเหนือ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630.06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916.45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+286.39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ภาคตะวันออกเฉียงเหนือ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979.67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,</a:t>
                      </a:r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205.74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+226.07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ภาคกลาง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352.69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334.61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-18.08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ภาคตะวันออก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232.77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256.44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+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23.68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ภาคตะวันตก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90.25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137.51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+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47.26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ภาคใต้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182.31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175.02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-7.29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ใต้ชายแดน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32.18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30.89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-1.285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2,499.92</a:t>
                      </a:r>
                    </a:p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(50%)</a:t>
                      </a:r>
                      <a:endParaRPr lang="th-TH" sz="1600" b="1" i="0" u="none" strike="noStrike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</a:t>
                      </a:r>
                      <a:r>
                        <a:rPr lang="th-TH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056.65</a:t>
                      </a:r>
                      <a:endParaRPr lang="en-US" sz="1600" b="1" i="0" u="none" strike="noStrike" dirty="0" smtClean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(67%)</a:t>
                      </a:r>
                      <a:endParaRPr lang="th-TH" sz="1600" b="1" i="0" u="none" strike="noStrike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+556.73</a:t>
                      </a:r>
                    </a:p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+</a:t>
                      </a: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17%)</a:t>
                      </a:r>
                      <a:endParaRPr lang="th-TH" sz="16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815856" y="2033217"/>
            <a:ext cx="780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(64%)</a:t>
            </a:r>
            <a:endParaRPr lang="th-TH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07157" y="2494882"/>
            <a:ext cx="780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(64%)</a:t>
            </a:r>
            <a:endParaRPr lang="th-TH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59440" y="2766617"/>
            <a:ext cx="780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(74%)</a:t>
            </a:r>
            <a:endParaRPr lang="th-TH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692060" y="3640392"/>
            <a:ext cx="780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(65%)</a:t>
            </a:r>
            <a:endParaRPr lang="th-TH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5993" y="3187331"/>
            <a:ext cx="780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(64%)</a:t>
            </a:r>
            <a:endParaRPr lang="th-TH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96846" y="4844012"/>
            <a:ext cx="780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(72%)</a:t>
            </a:r>
            <a:endParaRPr lang="th-TH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51993" y="6460480"/>
            <a:ext cx="320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</a:t>
            </a:r>
            <a:r>
              <a:rPr lang="th-TH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13 กุมภาพันธ์ 2561</a:t>
            </a:r>
            <a:endParaRPr lang="th-TH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66381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34" y="1091557"/>
            <a:ext cx="2322475" cy="3284984"/>
          </a:xfrm>
          <a:prstGeom prst="rect">
            <a:avLst/>
          </a:prstGeom>
        </p:spPr>
      </p:pic>
      <p:sp>
        <p:nvSpPr>
          <p:cNvPr id="14338" name="Slide Number Placeholder 3"/>
          <p:cNvSpPr txBox="1">
            <a:spLocks noGrp="1"/>
          </p:cNvSpPr>
          <p:nvPr/>
        </p:nvSpPr>
        <p:spPr bwMode="auto">
          <a:xfrm>
            <a:off x="7010400" y="6538913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GB" b="1" dirty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Page </a:t>
            </a:r>
            <a:fld id="{E52E9AD8-A2A6-486E-8709-87FA18EF3B2B}" type="slidenum">
              <a:rPr lang="en-GB" b="1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pPr algn="r"/>
              <a:t>5</a:t>
            </a:fld>
            <a:endParaRPr lang="en-GB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256" y="76200"/>
            <a:ext cx="9067800" cy="762000"/>
          </a:xfrm>
        </p:spPr>
        <p:txBody>
          <a:bodyPr/>
          <a:lstStyle/>
          <a:p>
            <a:pPr eaLnBrk="1" hangingPunct="1"/>
            <a:r>
              <a:rPr lang="th-TH" sz="48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ปริมาณน้ำต้นทุนนอกเขตชลประทาน </a:t>
            </a:r>
            <a:r>
              <a:rPr lang="en-US" sz="48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endParaRPr lang="en-GB" sz="480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9377"/>
              </p:ext>
            </p:extLst>
          </p:nvPr>
        </p:nvGraphicFramePr>
        <p:xfrm>
          <a:off x="3995936" y="1841824"/>
          <a:ext cx="4923515" cy="2941320"/>
        </p:xfrm>
        <a:graphic>
          <a:graphicData uri="http://schemas.openxmlformats.org/drawingml/2006/table">
            <a:tbl>
              <a:tblPr/>
              <a:tblGrid>
                <a:gridCol w="1425083"/>
                <a:gridCol w="1050160"/>
                <a:gridCol w="1080120"/>
                <a:gridCol w="1368152"/>
              </a:tblGrid>
              <a:tr h="6342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พื้นที่</a:t>
                      </a:r>
                      <a:endParaRPr lang="th-TH" sz="2000" b="1" i="0" u="none" strike="noStrike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ปริมาณ</a:t>
                      </a:r>
                      <a:r>
                        <a:rPr lang="th-TH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น้ำใช้การได้ นอกเขตชลประทาน </a:t>
                      </a:r>
                      <a:r>
                        <a:rPr lang="th-TH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ล้าน ลบ.ม.)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th-TH" sz="1800" b="1" i="0" u="none" strike="noStrike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9527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 ก.พ. 60</a:t>
                      </a:r>
                      <a:endParaRPr lang="th-TH" sz="1600" b="1" i="0" u="none" strike="noStrike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 ก.พ. 61</a:t>
                      </a:r>
                      <a:endParaRPr lang="th-TH" sz="1600" b="1" i="0" u="none" strike="noStrike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ผลต่าง</a:t>
                      </a:r>
                      <a:endParaRPr lang="th-TH" sz="1600" b="1" i="0" u="none" strike="noStrike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ภาคเหนือ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905.8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600" b="1" i="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600" b="1" i="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311.59</a:t>
                      </a:r>
                      <a:endParaRPr lang="th-TH" sz="1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+</a:t>
                      </a:r>
                      <a:r>
                        <a:rPr lang="th-TH" sz="1600" b="1" i="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405.79</a:t>
                      </a:r>
                      <a:endParaRPr lang="th-TH" sz="1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ภาคตะวันออกเฉียงเหนือ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993.02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600" b="1" i="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600" b="1" i="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248.06</a:t>
                      </a:r>
                      <a:endParaRPr lang="th-TH" sz="1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+</a:t>
                      </a:r>
                      <a:r>
                        <a:rPr lang="th-TH" sz="1600" b="1" i="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255.04</a:t>
                      </a:r>
                      <a:endParaRPr lang="th-TH" sz="1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ภาคกลาง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402.46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395.09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-7.37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ภาคตะวันออก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244.3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266.08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+</a:t>
                      </a:r>
                      <a:r>
                        <a:rPr lang="th-TH" sz="1600" b="1" i="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21.78</a:t>
                      </a:r>
                      <a:endParaRPr lang="th-TH" sz="1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ภาคตะวันตก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221.23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196.34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-24.89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ภาคใต้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259.09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232.91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-26.18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ภาคใต้ชายแดน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33.06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31.44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-1.62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058.96</a:t>
                      </a:r>
                      <a:endParaRPr lang="th-TH" sz="16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681.51</a:t>
                      </a:r>
                      <a:endParaRPr lang="th-TH" sz="16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622.55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42955" y="6413713"/>
            <a:ext cx="320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</a:t>
            </a:r>
            <a:r>
              <a:rPr lang="th-TH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13 กุมภาพันธ์ 2561</a:t>
            </a:r>
            <a:endParaRPr lang="th-TH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563" y="3413449"/>
            <a:ext cx="2188521" cy="309551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67944" y="1196752"/>
            <a:ext cx="46714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ปริมาณ</a:t>
            </a:r>
            <a:r>
              <a:rPr lang="th-TH" sz="2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น้ำใช้การได้นอก</a:t>
            </a:r>
            <a:r>
              <a:rPr lang="th-TH" sz="28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เขตชลประทาน </a:t>
            </a:r>
            <a:r>
              <a:rPr lang="th-TH" sz="2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(รวม</a:t>
            </a:r>
            <a:r>
              <a:rPr lang="en-US" sz="2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970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 txBox="1">
            <a:spLocks noGrp="1"/>
          </p:cNvSpPr>
          <p:nvPr/>
        </p:nvSpPr>
        <p:spPr bwMode="auto">
          <a:xfrm>
            <a:off x="7010400" y="6538913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GB" sz="1200">
                <a:solidFill>
                  <a:srgbClr val="FFFFFF"/>
                </a:solidFill>
              </a:rPr>
              <a:t>Page </a:t>
            </a:r>
            <a:fld id="{E52E9AD8-A2A6-486E-8709-87FA18EF3B2B}" type="slidenum">
              <a:rPr lang="en-GB" sz="1200">
                <a:solidFill>
                  <a:srgbClr val="FFFFFF"/>
                </a:solidFill>
              </a:rPr>
              <a:pPr algn="r"/>
              <a:t>6</a:t>
            </a:fld>
            <a:endParaRPr lang="en-GB" sz="1200">
              <a:solidFill>
                <a:srgbClr val="FFFFFF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256" y="76200"/>
            <a:ext cx="9067800" cy="762000"/>
          </a:xfrm>
        </p:spPr>
        <p:txBody>
          <a:bodyPr/>
          <a:lstStyle/>
          <a:p>
            <a:pPr eaLnBrk="1" hangingPunct="1"/>
            <a:r>
              <a:rPr lang="th-TH" sz="44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ปริมาณความต้องการน้ำนอกเขตพื้นที่ชลประทาน</a:t>
            </a:r>
            <a:r>
              <a:rPr lang="en-US" sz="44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endParaRPr lang="en-GB" sz="440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81514" y="1092556"/>
            <a:ext cx="6775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พื้นที่ปลูกข้าวและพืชเศรษฐกิจนอกเขตพื้นที่ชลประทาน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96298" y="1528846"/>
            <a:ext cx="9717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ปี 2559</a:t>
            </a:r>
            <a:endParaRPr lang="th-TH" sz="2800" b="1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42113" y="1528846"/>
            <a:ext cx="9717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ปี 2560</a:t>
            </a:r>
            <a:endParaRPr lang="th-TH" sz="2800" b="1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22434" y="1492806"/>
            <a:ext cx="9717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ปี 2561</a:t>
            </a:r>
            <a:endParaRPr lang="th-TH" sz="2800" b="1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1030" y="5359644"/>
            <a:ext cx="232788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ข้าว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5.23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ล้านไร่</a:t>
            </a:r>
          </a:p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พืชเศรษฐกิจ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6.75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ล้านไร่</a:t>
            </a:r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รวม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11.98 ล้านไร่</a:t>
            </a:r>
            <a:endParaRPr lang="th-TH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3428817" y="5359644"/>
            <a:ext cx="232788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ข้าว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9.49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ล้านไร่</a:t>
            </a:r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พืชเศรษฐกิจ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9.26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ล้านไร่</a:t>
            </a:r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รวม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18.75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ล้านไร่</a:t>
            </a:r>
            <a:endParaRPr lang="th-TH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6300190" y="5387064"/>
            <a:ext cx="24449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ข้าว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9.21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ล้านไร่</a:t>
            </a:r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พืชเศรษฐกิจ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11.68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ล้านไร่</a:t>
            </a:r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รวม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20.89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ล้านไร่</a:t>
            </a:r>
            <a:endParaRPr lang="th-TH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17" y="1906598"/>
            <a:ext cx="2506197" cy="35448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325" y="1906598"/>
            <a:ext cx="2506197" cy="35448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819" y="1906598"/>
            <a:ext cx="2506197" cy="354486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 txBox="1">
            <a:spLocks noGrp="1"/>
          </p:cNvSpPr>
          <p:nvPr/>
        </p:nvSpPr>
        <p:spPr bwMode="auto">
          <a:xfrm>
            <a:off x="7010400" y="6538913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GB" sz="1200">
                <a:solidFill>
                  <a:srgbClr val="FFFFFF"/>
                </a:solidFill>
              </a:rPr>
              <a:t>Page </a:t>
            </a:r>
            <a:fld id="{E52E9AD8-A2A6-486E-8709-87FA18EF3B2B}" type="slidenum">
              <a:rPr lang="en-GB" sz="1200">
                <a:solidFill>
                  <a:srgbClr val="FFFFFF"/>
                </a:solidFill>
              </a:rPr>
              <a:pPr algn="r"/>
              <a:t>7</a:t>
            </a:fld>
            <a:endParaRPr lang="en-GB" sz="1200">
              <a:solidFill>
                <a:srgbClr val="FFFFFF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256" y="76200"/>
            <a:ext cx="9067800" cy="762000"/>
          </a:xfrm>
        </p:spPr>
        <p:txBody>
          <a:bodyPr/>
          <a:lstStyle/>
          <a:p>
            <a:pPr eaLnBrk="1" hangingPunct="1"/>
            <a:r>
              <a:rPr lang="th-TH" sz="44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ปริมาณความต้องการน้ำนอกเขตพื้นที่ชลประทาน</a:t>
            </a:r>
            <a:r>
              <a:rPr lang="en-US" sz="44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endParaRPr lang="en-GB" sz="440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5796" y="1062555"/>
            <a:ext cx="1980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อุปโภคบริโภค </a:t>
            </a:r>
          </a:p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500.57 ล้าน ลบ.ม.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07904" y="1054477"/>
            <a:ext cx="1980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อุตสาหกรรม</a:t>
            </a:r>
          </a:p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367.40 ล้าน ลบ.ม.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81516" y="1053865"/>
            <a:ext cx="1980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เกษตรกรรม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2,</a:t>
            </a:r>
            <a:r>
              <a:rPr lang="th-TH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841.80 ล้าน ลบ.ม.</a:t>
            </a:r>
            <a:endParaRPr lang="en-US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401" y="1708886"/>
            <a:ext cx="3234987" cy="45756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08885"/>
            <a:ext cx="3226284" cy="4563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126" y="1708886"/>
            <a:ext cx="3226284" cy="456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81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3" y="983074"/>
            <a:ext cx="4153557" cy="5874926"/>
          </a:xfrm>
          <a:prstGeom prst="rect">
            <a:avLst/>
          </a:prstGeom>
        </p:spPr>
      </p:pic>
      <p:sp>
        <p:nvSpPr>
          <p:cNvPr id="14338" name="Slide Number Placeholder 3"/>
          <p:cNvSpPr txBox="1">
            <a:spLocks noGrp="1"/>
          </p:cNvSpPr>
          <p:nvPr/>
        </p:nvSpPr>
        <p:spPr bwMode="auto">
          <a:xfrm>
            <a:off x="7010400" y="6538913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GB" sz="1200">
                <a:solidFill>
                  <a:srgbClr val="FFFFFF"/>
                </a:solidFill>
              </a:rPr>
              <a:t>Page </a:t>
            </a:r>
            <a:fld id="{E52E9AD8-A2A6-486E-8709-87FA18EF3B2B}" type="slidenum">
              <a:rPr lang="en-GB" sz="1200">
                <a:solidFill>
                  <a:srgbClr val="FFFFFF"/>
                </a:solidFill>
              </a:rPr>
              <a:pPr algn="r"/>
              <a:t>8</a:t>
            </a:fld>
            <a:endParaRPr lang="en-GB" sz="1200">
              <a:solidFill>
                <a:srgbClr val="FFFFFF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221608"/>
              </p:ext>
            </p:extLst>
          </p:nvPr>
        </p:nvGraphicFramePr>
        <p:xfrm>
          <a:off x="4283968" y="1086644"/>
          <a:ext cx="464242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2554188"/>
              </a:tblGrid>
              <a:tr h="37790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กิจกรรม</a:t>
                      </a: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ความต้องการน้ำ</a:t>
                      </a:r>
                      <a:r>
                        <a:rPr lang="en-US" sz="20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(ล้าน</a:t>
                      </a:r>
                      <a:r>
                        <a:rPr lang="th-TH" sz="20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ลบ.ม.)</a:t>
                      </a: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2099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อุปโภค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บริโภค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501 (13%)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209945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อุตสาหกรรม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ท่องเที่ยว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367 (9%)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209945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การเกษตร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2,842 (71%)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209945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รักษาระบบนิเวศ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284 (7%)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209945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3,994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285066295"/>
              </p:ext>
            </p:extLst>
          </p:nvPr>
        </p:nvGraphicFramePr>
        <p:xfrm>
          <a:off x="3635896" y="3905306"/>
          <a:ext cx="5724128" cy="2582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87924" y="5589240"/>
            <a:ext cx="2088232" cy="646331"/>
          </a:xfrm>
          <a:prstGeom prst="rect">
            <a:avLst/>
          </a:prstGeom>
          <a:solidFill>
            <a:schemeClr val="accent3">
              <a:lumMod val="9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การเกษตร</a:t>
            </a: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2,</a:t>
            </a:r>
            <a:r>
              <a:rPr lang="th-TH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842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ล้าน ลบ.ม.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(71%)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4248" y="4313513"/>
            <a:ext cx="1980728" cy="646331"/>
          </a:xfrm>
          <a:prstGeom prst="rect">
            <a:avLst/>
          </a:prstGeom>
          <a:solidFill>
            <a:schemeClr val="accent3">
              <a:lumMod val="9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อุปโภค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บริโภค</a:t>
            </a: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501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ล้าน ลบ.ม.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(13%)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4248" y="3505599"/>
            <a:ext cx="1980728" cy="646331"/>
          </a:xfrm>
          <a:prstGeom prst="rect">
            <a:avLst/>
          </a:prstGeom>
          <a:solidFill>
            <a:schemeClr val="accent3">
              <a:lumMod val="9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อุตสาหกรรม-ท่องเที่ยว</a:t>
            </a:r>
          </a:p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367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ล้าน ลบ.ม.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9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%)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3" name="Straight Arrow Connector 12"/>
          <p:cNvCxnSpPr>
            <a:stCxn id="9" idx="1"/>
          </p:cNvCxnSpPr>
          <p:nvPr/>
        </p:nvCxnSpPr>
        <p:spPr bwMode="auto">
          <a:xfrm flipH="1">
            <a:off x="5976156" y="4636679"/>
            <a:ext cx="828092" cy="16047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5796136" y="3871256"/>
            <a:ext cx="1008112" cy="3146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771800" y="3702315"/>
            <a:ext cx="1800200" cy="646331"/>
          </a:xfrm>
          <a:prstGeom prst="rect">
            <a:avLst/>
          </a:prstGeom>
          <a:solidFill>
            <a:schemeClr val="accent3">
              <a:lumMod val="9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รักษาระบบนิเวศ</a:t>
            </a:r>
          </a:p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284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ล้าน ลบ.ม.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(7%)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7" name="Straight Arrow Connector 16"/>
          <p:cNvCxnSpPr>
            <a:stCxn id="16" idx="3"/>
          </p:cNvCxnSpPr>
          <p:nvPr/>
        </p:nvCxnSpPr>
        <p:spPr bwMode="auto">
          <a:xfrm>
            <a:off x="4572000" y="4025481"/>
            <a:ext cx="648072" cy="2528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35256" y="76200"/>
            <a:ext cx="9067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entury Gothic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entury Gothic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entury Gothic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entury Gothic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entury Gothic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entury Gothic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entury Gothic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th-TH" sz="4400" kern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ปริมาณความต้องการน้ำนอกเขตพื้นที่ชลประทาน</a:t>
            </a:r>
            <a:r>
              <a:rPr lang="en-US" sz="4400" kern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endParaRPr lang="en-GB" sz="4400" kern="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224" y="1052736"/>
            <a:ext cx="2627932" cy="3717032"/>
          </a:xfrm>
          <a:prstGeom prst="rect">
            <a:avLst/>
          </a:prstGeom>
        </p:spPr>
      </p:pic>
      <p:sp>
        <p:nvSpPr>
          <p:cNvPr id="14338" name="Slide Number Placeholder 3"/>
          <p:cNvSpPr txBox="1">
            <a:spLocks noGrp="1"/>
          </p:cNvSpPr>
          <p:nvPr/>
        </p:nvSpPr>
        <p:spPr bwMode="auto">
          <a:xfrm>
            <a:off x="7010400" y="6538913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GB" sz="1200">
                <a:solidFill>
                  <a:srgbClr val="FFFFFF"/>
                </a:solidFill>
              </a:rPr>
              <a:t>Page </a:t>
            </a:r>
            <a:fld id="{E52E9AD8-A2A6-486E-8709-87FA18EF3B2B}" type="slidenum">
              <a:rPr lang="en-GB" sz="1200">
                <a:solidFill>
                  <a:srgbClr val="FFFFFF"/>
                </a:solidFill>
              </a:rPr>
              <a:pPr algn="r"/>
              <a:t>9</a:t>
            </a:fld>
            <a:endParaRPr lang="en-GB" sz="1200">
              <a:solidFill>
                <a:srgbClr val="FFFFFF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256" y="76200"/>
            <a:ext cx="9067800" cy="762000"/>
          </a:xfrm>
        </p:spPr>
        <p:txBody>
          <a:bodyPr/>
          <a:lstStyle/>
          <a:p>
            <a:pPr eaLnBrk="1" hangingPunct="1"/>
            <a:r>
              <a:rPr lang="th-TH" sz="40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ปริมาณน้ำต้นทุนและความต้องการน้ำนอกเขตพื้นที่ชลประทาน </a:t>
            </a:r>
            <a:r>
              <a:rPr lang="en-US" sz="40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endParaRPr lang="en-GB" sz="400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88024" y="959828"/>
            <a:ext cx="38988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ระหว่างเดือน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ก.พ.61 ถึง เม.ย.61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721955"/>
              </p:ext>
            </p:extLst>
          </p:nvPr>
        </p:nvGraphicFramePr>
        <p:xfrm>
          <a:off x="4569156" y="4489991"/>
          <a:ext cx="4361424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2440"/>
                <a:gridCol w="1828984"/>
              </a:tblGrid>
              <a:tr h="21602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พื้นที่</a:t>
                      </a:r>
                      <a:endParaRPr lang="en-US" sz="20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Supply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(ล้าน</a:t>
                      </a:r>
                      <a:r>
                        <a:rPr lang="th-TH" sz="20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ลบ.ม.)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นอกเขตชลประทาน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3,681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3,681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248562"/>
              </p:ext>
            </p:extLst>
          </p:nvPr>
        </p:nvGraphicFramePr>
        <p:xfrm>
          <a:off x="4577219" y="1484784"/>
          <a:ext cx="4364190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7712"/>
                <a:gridCol w="1936478"/>
              </a:tblGrid>
              <a:tr h="37790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กิจกรรม</a:t>
                      </a: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Demand</a:t>
                      </a:r>
                      <a:endParaRPr lang="en-US" sz="2000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(ล้าน</a:t>
                      </a:r>
                      <a:r>
                        <a:rPr lang="th-TH" sz="20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ลบ.ม.)</a:t>
                      </a: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2099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อุปโภค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บริโภค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501 (13%)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209945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อุตสาหกรรม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ท่องเที่ยว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367 (9%)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209945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การเกษตร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2,842 (71%)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209945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รักษาระบบนิเวศ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284 (7%)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209945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3,994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3131840" y="1340768"/>
            <a:ext cx="12073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itchFamily="34" charset="-34"/>
                <a:cs typeface="TH SarabunPSK" pitchFamily="34" charset="-34"/>
              </a:rPr>
              <a:t>Supply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4" y="3252351"/>
            <a:ext cx="2516012" cy="35587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53316" y="3501008"/>
            <a:ext cx="14366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itchFamily="34" charset="-34"/>
                <a:cs typeface="TH SarabunPSK" pitchFamily="34" charset="-34"/>
              </a:rPr>
              <a:t>Demand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Browallia New" pitchFamily="34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Browallia New" pitchFamily="34" charset="-34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6_Default Design">
  <a:themeElements>
    <a:clrScheme name="1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6_Default Design">
      <a:majorFont>
        <a:latin typeface="Century Gothic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14532</TotalTime>
  <Words>1064</Words>
  <Application>Microsoft Office PowerPoint</Application>
  <PresentationFormat>On-screen Show (4:3)</PresentationFormat>
  <Paragraphs>306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Gulim</vt:lpstr>
      <vt:lpstr>Malgun Gothic</vt:lpstr>
      <vt:lpstr>Angsana New</vt:lpstr>
      <vt:lpstr>AngsanaUPC</vt:lpstr>
      <vt:lpstr>Arial</vt:lpstr>
      <vt:lpstr>Browallia New</vt:lpstr>
      <vt:lpstr>Calibri</vt:lpstr>
      <vt:lpstr>Century</vt:lpstr>
      <vt:lpstr>Century Gothic</vt:lpstr>
      <vt:lpstr>Cordia New</vt:lpstr>
      <vt:lpstr>Sylfaen</vt:lpstr>
      <vt:lpstr>TH SarabunPSK</vt:lpstr>
      <vt:lpstr>Times New Roman</vt:lpstr>
      <vt:lpstr>7_ชุดรูปแบบของ Office</vt:lpstr>
      <vt:lpstr>Default Design</vt:lpstr>
      <vt:lpstr>16_Default Design</vt:lpstr>
      <vt:lpstr>PowerPoint Presentation</vt:lpstr>
      <vt:lpstr>ประเด็นการนำเสนอ:</vt:lpstr>
      <vt:lpstr>ปริมาณน้ำต้นทุนนอกเขตชลประทาน :</vt:lpstr>
      <vt:lpstr>ปริมาณน้ำต้นทุนนอกเขตชลประทาน :</vt:lpstr>
      <vt:lpstr>ปริมาณน้ำต้นทุนนอกเขตชลประทาน :</vt:lpstr>
      <vt:lpstr>ปริมาณความต้องการน้ำนอกเขตพื้นที่ชลประทาน:</vt:lpstr>
      <vt:lpstr>ปริมาณความต้องการน้ำนอกเขตพื้นที่ชลประทาน:</vt:lpstr>
      <vt:lpstr>PowerPoint Presentation</vt:lpstr>
      <vt:lpstr>ปริมาณน้ำต้นทุนและความต้องการน้ำนอกเขตพื้นที่ชลประทาน :</vt:lpstr>
      <vt:lpstr>สมดุลน้ำนอกเขตพื้นที่ชลประทาน:</vt:lpstr>
      <vt:lpstr>จบการนำเสนอ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664</cp:revision>
  <cp:lastPrinted>2018-02-07T03:32:14Z</cp:lastPrinted>
  <dcterms:created xsi:type="dcterms:W3CDTF">2016-09-11T06:10:36Z</dcterms:created>
  <dcterms:modified xsi:type="dcterms:W3CDTF">2018-02-16T07:38:24Z</dcterms:modified>
</cp:coreProperties>
</file>