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868" r:id="rId2"/>
    <p:sldMasterId id="2147483880" r:id="rId3"/>
    <p:sldMasterId id="2147483916" r:id="rId4"/>
  </p:sldMasterIdLst>
  <p:notesMasterIdLst>
    <p:notesMasterId r:id="rId17"/>
  </p:notesMasterIdLst>
  <p:handoutMasterIdLst>
    <p:handoutMasterId r:id="rId18"/>
  </p:handoutMasterIdLst>
  <p:sldIdLst>
    <p:sldId id="274" r:id="rId5"/>
    <p:sldId id="359" r:id="rId6"/>
    <p:sldId id="475" r:id="rId7"/>
    <p:sldId id="526" r:id="rId8"/>
    <p:sldId id="477" r:id="rId9"/>
    <p:sldId id="478" r:id="rId10"/>
    <p:sldId id="480" r:id="rId11"/>
    <p:sldId id="481" r:id="rId12"/>
    <p:sldId id="482" r:id="rId13"/>
    <p:sldId id="525" r:id="rId14"/>
    <p:sldId id="523" r:id="rId15"/>
    <p:sldId id="451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F9900"/>
    <a:srgbClr val="558ED5"/>
    <a:srgbClr val="FF66FF"/>
    <a:srgbClr val="FFFF00"/>
    <a:srgbClr val="FFCC66"/>
    <a:srgbClr val="CC9900"/>
    <a:srgbClr val="31859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9821" autoAdjust="0"/>
  </p:normalViewPr>
  <p:slideViewPr>
    <p:cSldViewPr>
      <p:cViewPr varScale="1">
        <p:scale>
          <a:sx n="116" d="100"/>
          <a:sy n="116" d="100"/>
        </p:scale>
        <p:origin x="150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2"/>
            <c:bubble3D val="0"/>
            <c:spPr>
              <a:solidFill>
                <a:srgbClr val="002060"/>
              </a:solidFill>
            </c:spPr>
          </c:dPt>
          <c:cat>
            <c:strRef>
              <c:f>Sheet1!$A$2:$A$5</c:f>
              <c:strCache>
                <c:ptCount val="4"/>
                <c:pt idx="0">
                  <c:v>อุตสาหกรรม-ท่องเที่ยว </c:v>
                </c:pt>
                <c:pt idx="1">
                  <c:v>อุปโภค-บริโภค </c:v>
                </c:pt>
                <c:pt idx="2">
                  <c:v>การเกษตร </c:v>
                </c:pt>
                <c:pt idx="3">
                  <c:v>รักษาระบบนิเวศ </c:v>
                </c:pt>
              </c:strCache>
            </c:strRef>
          </c:cat>
          <c:val>
            <c:numRef>
              <c:f>Sheet1!$B$2:$B$5</c:f>
              <c:numCache>
                <c:formatCode>#,##0</c:formatCode>
                <c:ptCount val="4"/>
                <c:pt idx="0" formatCode="General">
                  <c:v>540</c:v>
                </c:pt>
                <c:pt idx="1">
                  <c:v>720</c:v>
                </c:pt>
                <c:pt idx="2">
                  <c:v>4819</c:v>
                </c:pt>
                <c:pt idx="3">
                  <c:v>482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57939001095837872"/>
          <c:y val="0.51482474169536729"/>
          <c:w val="0.37471893905727671"/>
          <c:h val="0.44990139984446187"/>
        </c:manualLayout>
      </c:layout>
      <c:overlay val="0"/>
      <c:txPr>
        <a:bodyPr/>
        <a:lstStyle/>
        <a:p>
          <a:pPr>
            <a:defRPr sz="2000" b="1">
              <a:latin typeface="TH SarabunPSK" pitchFamily="34" charset="-34"/>
              <a:cs typeface="TH SarabunPSK" pitchFamily="34" charset="-34"/>
            </a:defRPr>
          </a:pPr>
          <a:endParaRPr lang="th-TH"/>
        </a:p>
      </c:txPr>
    </c:legend>
    <c:plotVisOnly val="1"/>
    <c:dispBlanksAs val="zero"/>
    <c:showDLblsOverMax val="0"/>
  </c:chart>
  <c:spPr>
    <a:noFill/>
  </c:spPr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84C0AB4-98F6-4BA6-B612-7CC8AD5AEEEC}" type="datetimeFigureOut">
              <a:rPr lang="en-US" smtClean="0"/>
              <a:pPr/>
              <a:t>1/16/2018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A0025479-C7A1-4D09-A817-BD37925814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5073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/>
          <a:lstStyle>
            <a:lvl1pPr algn="r">
              <a:defRPr sz="1200"/>
            </a:lvl1pPr>
          </a:lstStyle>
          <a:p>
            <a:fld id="{E65ECA38-5577-42E9-9484-881261B58AF6}" type="datetimeFigureOut">
              <a:rPr lang="en-US" smtClean="0"/>
              <a:pPr/>
              <a:t>1/16/2018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7713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8" rIns="93155" bIns="465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2"/>
          </a:xfrm>
          <a:prstGeom prst="rect">
            <a:avLst/>
          </a:prstGeom>
        </p:spPr>
        <p:txBody>
          <a:bodyPr vert="horz" lIns="93155" tIns="46578" rIns="93155" bIns="4657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2"/>
          </a:xfrm>
          <a:prstGeom prst="rect">
            <a:avLst/>
          </a:prstGeom>
        </p:spPr>
        <p:txBody>
          <a:bodyPr vert="horz" lIns="93155" tIns="46578" rIns="93155" bIns="46578" rtlCol="0" anchor="b"/>
          <a:lstStyle>
            <a:lvl1pPr algn="r">
              <a:defRPr sz="1200"/>
            </a:lvl1pPr>
          </a:lstStyle>
          <a:p>
            <a:fld id="{EC7B9207-34CE-4068-8E13-7E95E86A1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68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7713"/>
            <a:ext cx="4959350" cy="37195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347147" indent="-347147" defTabSz="93155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Let’s start with th</a:t>
            </a:r>
            <a:r>
              <a:rPr lang="en-US" baseline="0" dirty="0" smtClean="0">
                <a:cs typeface="Cordia New" pitchFamily="34" charset="-34"/>
              </a:rPr>
              <a:t>e first presentation.</a:t>
            </a:r>
          </a:p>
          <a:p>
            <a:pPr marL="347147" indent="-347147" defTabSz="931552">
              <a:buFont typeface="+mj-lt"/>
              <a:buAutoNum type="arabicParenR"/>
            </a:pPr>
            <a:r>
              <a:rPr lang="en-US" baseline="0" dirty="0" smtClean="0">
                <a:cs typeface="Cordia New" pitchFamily="34" charset="-34"/>
              </a:rPr>
              <a:t>This presentation will talk about background of our department, current water situation and water resources management strategy 2015 – 2026. 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/>
              <a:pPr/>
              <a:t>1/16/2018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Supapap's Public Presentation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26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50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04900" y="679450"/>
            <a:ext cx="4503738" cy="33797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1558" y="4281731"/>
            <a:ext cx="5369458" cy="4059584"/>
          </a:xfrm>
          <a:noFill/>
        </p:spPr>
        <p:txBody>
          <a:bodyPr lIns="83557" tIns="41777" rIns="83557" bIns="41777"/>
          <a:lstStyle/>
          <a:p>
            <a:pPr marL="326538" indent="-326538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145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 txBox="1">
            <a:spLocks noGrp="1" noChangeArrowheads="1"/>
          </p:cNvSpPr>
          <p:nvPr/>
        </p:nvSpPr>
        <p:spPr bwMode="auto">
          <a:xfrm>
            <a:off x="3851813" y="9429275"/>
            <a:ext cx="294434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91" tIns="45095" rIns="90191" bIns="45095" anchor="b"/>
          <a:lstStyle/>
          <a:p>
            <a:pPr algn="r" defTabSz="901806" fontAlgn="base">
              <a:spcBef>
                <a:spcPct val="0"/>
              </a:spcBef>
              <a:spcAft>
                <a:spcPct val="0"/>
              </a:spcAft>
            </a:pPr>
            <a:fld id="{BA3C26EC-C37E-4EB6-8225-30952433801D}" type="slidenum">
              <a:rPr lang="en-US" sz="1100">
                <a:solidFill>
                  <a:srgbClr val="000000"/>
                </a:solidFill>
                <a:latin typeface="Arial" pitchFamily="34" charset="0"/>
                <a:cs typeface="Angsana New" pitchFamily="18" charset="-34"/>
              </a:rPr>
              <a:pPr algn="r" defTabSz="901806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th-TH" sz="1100" dirty="0">
              <a:solidFill>
                <a:srgbClr val="000000"/>
              </a:solidFill>
              <a:latin typeface="Arial" pitchFamily="34" charset="0"/>
              <a:cs typeface="Angsana New" pitchFamily="18" charset="-34"/>
            </a:endParaRPr>
          </a:p>
        </p:txBody>
      </p:sp>
      <p:sp>
        <p:nvSpPr>
          <p:cNvPr id="123907" name="Rectangle 7"/>
          <p:cNvSpPr txBox="1">
            <a:spLocks noGrp="1" noChangeArrowheads="1"/>
          </p:cNvSpPr>
          <p:nvPr/>
        </p:nvSpPr>
        <p:spPr bwMode="auto">
          <a:xfrm>
            <a:off x="3853334" y="9429275"/>
            <a:ext cx="294282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940" tIns="45469" rIns="90940" bIns="45469" anchor="b"/>
          <a:lstStyle/>
          <a:p>
            <a:pPr algn="r" defTabSz="909273" fontAlgn="base">
              <a:spcBef>
                <a:spcPct val="0"/>
              </a:spcBef>
              <a:spcAft>
                <a:spcPct val="0"/>
              </a:spcAft>
            </a:pPr>
            <a:fld id="{E8F97ADA-438E-4D56-ADCE-5BEBE34C8178}" type="slidenum">
              <a:rPr lang="en-GB" sz="11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0927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0984" y="4713867"/>
            <a:ext cx="5435708" cy="4469010"/>
          </a:xfrm>
          <a:noFill/>
        </p:spPr>
        <p:txBody>
          <a:bodyPr wrap="square" lIns="90940" tIns="45469" rIns="90940" bIns="4546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1700" dirty="0">
              <a:cs typeface="Cord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7861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lIns="88817" tIns="44408" rIns="88817" bIns="44408"/>
          <a:lstStyle/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The</a:t>
            </a:r>
            <a:r>
              <a:rPr lang="en-US" baseline="0" dirty="0" smtClean="0">
                <a:cs typeface="Cordia New" pitchFamily="34" charset="-34"/>
              </a:rPr>
              <a:t> first topic</a:t>
            </a:r>
            <a:r>
              <a:rPr lang="en-US" dirty="0" smtClean="0">
                <a:cs typeface="Cordia New" pitchFamily="34" charset="-34"/>
              </a:rPr>
              <a:t> will brief</a:t>
            </a:r>
            <a:r>
              <a:rPr lang="en-US" baseline="0" dirty="0" smtClean="0">
                <a:cs typeface="Cordia New" pitchFamily="34" charset="-34"/>
              </a:rPr>
              <a:t> about the main mandate, human resources, and annual budget allocation of our department.</a:t>
            </a:r>
          </a:p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In</a:t>
            </a:r>
            <a:r>
              <a:rPr lang="en-US" baseline="0" dirty="0" smtClean="0">
                <a:cs typeface="Cordia New" pitchFamily="34" charset="-34"/>
              </a:rPr>
              <a:t> the second point, I would like to present the water situation in Thailand.</a:t>
            </a:r>
          </a:p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The</a:t>
            </a:r>
            <a:r>
              <a:rPr lang="en-US" baseline="0" dirty="0" smtClean="0">
                <a:cs typeface="Cordia New" pitchFamily="34" charset="-34"/>
              </a:rPr>
              <a:t> last point is Water Resources Management Strategy 2015-2026.</a:t>
            </a:r>
            <a:endParaRPr lang="en-US" dirty="0" smtClean="0">
              <a:cs typeface="Cordia New" pitchFamily="34" charset="-34"/>
            </a:endParaRPr>
          </a:p>
          <a:p>
            <a:pPr marL="347051" indent="-347051"/>
            <a:endParaRPr lang="en-US" baseline="0" dirty="0" smtClean="0">
              <a:cs typeface="Cordia New" pitchFamily="34" charset="-34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592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The last topic is Water Resources Management Strategy 2015-2026.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708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8588" y="954088"/>
            <a:ext cx="6335712" cy="4752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59506" y="6021135"/>
            <a:ext cx="5273057" cy="5708740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Supapap's Public Presentation</a:t>
            </a:r>
          </a:p>
        </p:txBody>
      </p:sp>
    </p:spTree>
    <p:extLst>
      <p:ext uri="{BB962C8B-B14F-4D97-AF65-F5344CB8AC3E}">
        <p14:creationId xmlns:p14="http://schemas.microsoft.com/office/powerpoint/2010/main" val="349550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The last topic is Water Resources Management Strategy 2015-2026.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923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061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722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7713"/>
            <a:ext cx="4960937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6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076" y="4714605"/>
            <a:ext cx="5437549" cy="4469999"/>
          </a:xfrm>
          <a:noFill/>
        </p:spPr>
        <p:txBody>
          <a:bodyPr lIns="88849" tIns="44424" rIns="88849" bIns="44424"/>
          <a:lstStyle/>
          <a:p>
            <a:pPr marL="347222" indent="-347222">
              <a:buFont typeface="+mj-lt"/>
              <a:buAutoNum type="arabicParenR"/>
            </a:pPr>
            <a:r>
              <a:rPr lang="en-US" dirty="0" smtClean="0">
                <a:cs typeface="Cordia New" pitchFamily="34" charset="-34"/>
              </a:rPr>
              <a:t>There are 25 main river basin in</a:t>
            </a:r>
            <a:r>
              <a:rPr lang="en-US" baseline="0" dirty="0" smtClean="0">
                <a:cs typeface="Cordia New" pitchFamily="34" charset="-34"/>
              </a:rPr>
              <a:t> Thailand and the total length of main stream is around 87,200 km..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14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347147" indent="-347147" defTabSz="931552">
              <a:buFont typeface="+mj-lt"/>
              <a:buAutoNum type="arabicParenR"/>
              <a:defRPr/>
            </a:pPr>
            <a:r>
              <a:rPr lang="en-US" dirty="0" smtClean="0">
                <a:cs typeface="Cordia New" pitchFamily="34" charset="-34"/>
              </a:rPr>
              <a:t>The last topic is Water Resources Management Strategy 2015-2026.</a:t>
            </a:r>
            <a:endParaRPr lang="en-US" dirty="0">
              <a:cs typeface="Cordia New" pitchFamily="34" charset="-34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536F381-0214-4E4A-BF76-2D5171D9BD83}" type="datetimeFigureOut">
              <a:rPr lang="en-US" smtClean="0">
                <a:solidFill>
                  <a:prstClr val="black"/>
                </a:solidFill>
              </a:rPr>
              <a:pPr/>
              <a:t>1/16/2018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97E090-98D1-4A65-9AD5-4625BE5812D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>
                <a:solidFill>
                  <a:prstClr val="black"/>
                </a:solidFill>
              </a:rPr>
              <a:t>Supapap's Public Presentation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29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9FB0A5B9-617F-41BB-BD5E-385AAE59E34A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3600" b="1">
                <a:latin typeface="TH SarabunPSK" pitchFamily="34" charset="-34"/>
                <a:ea typeface="+mn-ea"/>
                <a:cs typeface="TH SarabunPSK" pitchFamily="34" charset="-34"/>
              </a:defRPr>
            </a:lvl1pPr>
          </a:lstStyle>
          <a:p>
            <a:pPr>
              <a:defRPr/>
            </a:pPr>
            <a:fld id="{3C739C86-A7C3-422C-B0DD-DDD9ECE7860A}" type="slidenum">
              <a:rPr lang="th-TH" smtClean="0"/>
              <a:pPr>
                <a:defRPr/>
              </a:pPr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28F5388A-D25D-4AD8-851E-CF21153876F5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A1AAA079-E7AC-4AE1-90F6-ADD8C90E561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0B3540F4-AE2B-427B-BBA0-F72F8920D54A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81E28BF6-9712-4934-935B-9621D200204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3305175"/>
            <a:ext cx="9144000" cy="76200"/>
          </a:xfrm>
          <a:prstGeom prst="rect">
            <a:avLst/>
          </a:prstGeom>
          <a:solidFill>
            <a:srgbClr val="ADCCE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0" y="2162175"/>
            <a:ext cx="9144000" cy="1143000"/>
          </a:xfrm>
          <a:prstGeom prst="rect">
            <a:avLst/>
          </a:prstGeom>
          <a:gradFill rotWithShape="1">
            <a:gsLst>
              <a:gs pos="0">
                <a:srgbClr val="000099">
                  <a:gamma/>
                  <a:shade val="42353"/>
                  <a:invGamma/>
                </a:srgbClr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6" name="Rectangle 12"/>
          <p:cNvSpPr>
            <a:spLocks noChangeArrowheads="1"/>
          </p:cNvSpPr>
          <p:nvPr userDrawn="1"/>
        </p:nvSpPr>
        <p:spPr bwMode="auto">
          <a:xfrm>
            <a:off x="3048000" y="6567488"/>
            <a:ext cx="6096000" cy="304800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05000" y="2133600"/>
            <a:ext cx="6705600" cy="11620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Sylfaen" pitchFamily="18" charset="0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84910EE1-A1F9-448E-BBBA-1128097EAF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7C24CFE5-D82D-4F8B-B63E-9DBF9838F9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E19590CD-1362-4873-A31A-226C4E106D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E26F0322-E9AF-471C-ADCB-1F1ECE7D5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8D13DFE0-C151-40F8-85CE-F0DB5A1B38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648E034F-C11F-415D-AE9D-DA896267A1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4218808E-0D6A-4A1C-888E-4646A72CBC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CF07B382-E840-47AE-84DE-B70DC9AB4BE9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2851E942-C781-4439-B1C3-D6183B9F74E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2B1F3E13-DD55-4AFD-9065-CA26C03CFF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CD70C3EE-0B32-4339-AEDD-0553DF271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76200"/>
            <a:ext cx="2266950" cy="6324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" y="76200"/>
            <a:ext cx="6648450" cy="6324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4356256E-33AF-4744-AA38-2B00CDAB9F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79BE8-E1AC-4DD7-BFB6-3DD4E7EA2FE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AAFD6-DE17-40DC-BD40-F0560B456D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35F43-014B-44C1-9A02-DA2FC5E15B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D5FF1-E551-4C41-AC2C-C19289F77AE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52521-14D2-4245-8344-C26FB68419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9DECF-9555-4E57-BC5C-824B7476D3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BC2A5-39ED-4863-A93A-633DF135905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49E2D7D9-0DF4-4BA6-BD09-0AC12B6DE3BF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9C81D8C5-4EC4-4AD9-9D85-28E6939BF51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197B-A039-4CAC-BC8E-D55B21EAA3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C810A-093E-40A0-9B44-EA75E5D961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4D37C-F070-4FBD-8A17-CE7B08C524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51D3-10EB-4986-9F98-55251A1E1E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066800"/>
            <a:ext cx="4152900" cy="5334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62976481-44E2-40B3-9343-2193942893E0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DD7334C0-752D-4392-A2A9-B5C3DCBC2F6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4350" y="63500"/>
            <a:ext cx="2266950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500" y="63500"/>
            <a:ext cx="6648450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B9BE40D2-132B-4E68-ABA2-801C8589EE57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F7C1A938-9752-4D8A-B053-A6BDB0FEFBF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CBDF7C23-3A5D-40A2-A5BB-716D0EC342A7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D52C2EC1-AC98-4B9C-A33E-19DC66B72EA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2CE50814-DB1E-4651-BDC8-13A7FC1CD6B8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6E9CCF8B-1E18-4E5C-A98F-4C968DC9DCB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62" y="27306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551F7C9E-B71D-4AE2-985A-578D5DF3BC85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4F28EAB0-814D-44DE-A3F8-1CF7FC73E81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45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fld id="{3736CF38-4509-47BC-983A-E3EA0A34EC90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ulim" pitchFamily="34" charset="-127"/>
                <a:ea typeface="Gulim" pitchFamily="34" charset="-127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Gulim" pitchFamily="34" charset="-127"/>
                <a:ea typeface="+mn-ea"/>
              </a:defRPr>
            </a:lvl1pPr>
          </a:lstStyle>
          <a:p>
            <a:pPr>
              <a:defRPr/>
            </a:pPr>
            <a:fld id="{B286E44E-F6A7-4B1E-B0B2-31B6325F3C2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fld id="{9A34BAE4-658B-4DE5-9B03-D17D2024C990}" type="datetime1">
              <a:rPr lang="th-TH" smtClean="0"/>
              <a:pPr>
                <a:defRPr/>
              </a:pPr>
              <a:t>16/01/61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  <a:ea typeface="Gulim" pitchFamily="34" charset="-127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5B4C03-1FB4-4C60-AE04-075319A64E60}" type="slidenum">
              <a:rPr 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algun Gothic" pitchFamily="34" charset="-127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algun Gothic" pitchFamily="34" charset="-127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914400"/>
            <a:ext cx="9144000" cy="76200"/>
          </a:xfrm>
          <a:prstGeom prst="rect">
            <a:avLst/>
          </a:prstGeom>
          <a:solidFill>
            <a:srgbClr val="ADCCE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048000" y="6567488"/>
            <a:ext cx="6096000" cy="304800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gradFill rotWithShape="1">
            <a:gsLst>
              <a:gs pos="0">
                <a:srgbClr val="000099">
                  <a:gamma/>
                  <a:shade val="42353"/>
                  <a:invGamma/>
                </a:srgbClr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" y="76200"/>
            <a:ext cx="906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68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Page </a:t>
            </a:r>
            <a:fld id="{4609932D-2CDA-4F58-A8F2-52DE8C323D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rial" pitchFamily="34" charset="0"/>
        </a:defRPr>
      </a:lvl9pPr>
    </p:titleStyle>
    <p:bodyStyle>
      <a:lvl1pPr marL="342900" indent="-34290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Sylfaen" pitchFamily="18" charset="0"/>
        <a:buChar char="●"/>
        <a:defRPr sz="16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Century" pitchFamily="18" charset="0"/>
        <a:buChar char="▪"/>
        <a:defRPr sz="1600">
          <a:solidFill>
            <a:srgbClr val="000099"/>
          </a:solidFill>
          <a:latin typeface="+mn-lt"/>
          <a:cs typeface="+mn-cs"/>
        </a:defRPr>
      </a:lvl2pPr>
      <a:lvl3pPr marL="1143000" indent="-228600" algn="just" rtl="0" eaLnBrk="0" fontAlgn="base" hangingPunct="0">
        <a:spcBef>
          <a:spcPct val="35000"/>
        </a:spcBef>
        <a:spcAft>
          <a:spcPct val="0"/>
        </a:spcAft>
        <a:buChar char="•"/>
        <a:defRPr sz="1600">
          <a:solidFill>
            <a:srgbClr val="000099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99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6C262-4027-431D-A7FA-5AFD1A16CC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0857B-3F84-45F0-B22C-24842FD2A0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 userDrawn="1"/>
        </p:nvSpPr>
        <p:spPr bwMode="auto">
          <a:xfrm>
            <a:off x="0" y="3305175"/>
            <a:ext cx="9144000" cy="76200"/>
          </a:xfrm>
          <a:prstGeom prst="rect">
            <a:avLst/>
          </a:prstGeom>
          <a:solidFill>
            <a:srgbClr val="ADCCE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000" b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0" y="2162175"/>
            <a:ext cx="9144000" cy="1143000"/>
          </a:xfrm>
          <a:prstGeom prst="rect">
            <a:avLst/>
          </a:prstGeom>
          <a:gradFill rotWithShape="1">
            <a:gsLst>
              <a:gs pos="0">
                <a:srgbClr val="000099">
                  <a:gamma/>
                  <a:shade val="42353"/>
                  <a:invGamma/>
                </a:srgbClr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000" b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 userDrawn="1"/>
        </p:nvSpPr>
        <p:spPr bwMode="auto">
          <a:xfrm>
            <a:off x="0" y="6553200"/>
            <a:ext cx="9144000" cy="319088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000" b="1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 userDrawn="1"/>
        </p:nvSpPr>
        <p:spPr bwMode="auto">
          <a:xfrm>
            <a:off x="76200" y="6581775"/>
            <a:ext cx="5257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 b="1">
              <a:solidFill>
                <a:srgbClr val="FFFFFF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00" y="63500"/>
            <a:ext cx="9067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6800"/>
            <a:ext cx="8458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Century Gothic" pitchFamily="34" charset="0"/>
          <a:cs typeface="Angsana New" pitchFamily="18" charset="-34"/>
        </a:defRPr>
      </a:lvl9pPr>
    </p:titleStyle>
    <p:bodyStyle>
      <a:lvl1pPr marL="342900" indent="-34290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Sylfaen" pitchFamily="18" charset="0"/>
        <a:buChar char="●"/>
        <a:defRPr sz="16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just" rtl="0" eaLnBrk="0" fontAlgn="base" hangingPunct="0">
        <a:spcBef>
          <a:spcPct val="35000"/>
        </a:spcBef>
        <a:spcAft>
          <a:spcPct val="0"/>
        </a:spcAft>
        <a:buClr>
          <a:srgbClr val="FF9933"/>
        </a:buClr>
        <a:buFont typeface="Century" pitchFamily="18" charset="0"/>
        <a:buChar char="▪"/>
        <a:defRPr sz="1600">
          <a:solidFill>
            <a:srgbClr val="000099"/>
          </a:solidFill>
          <a:latin typeface="+mn-lt"/>
          <a:cs typeface="+mn-cs"/>
        </a:defRPr>
      </a:lvl2pPr>
      <a:lvl3pPr marL="1143000" indent="-228600" algn="just" rtl="0" eaLnBrk="0" fontAlgn="base" hangingPunct="0">
        <a:spcBef>
          <a:spcPct val="35000"/>
        </a:spcBef>
        <a:spcAft>
          <a:spcPct val="0"/>
        </a:spcAft>
        <a:buChar char="•"/>
        <a:defRPr sz="1600">
          <a:solidFill>
            <a:srgbClr val="000099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99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0099"/>
          </a:solidFill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0" y="1844825"/>
            <a:ext cx="9144000" cy="2880320"/>
          </a:xfrm>
          <a:prstGeom prst="rect">
            <a:avLst/>
          </a:prstGeom>
          <a:solidFill>
            <a:srgbClr val="AFCD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600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0" y="2007320"/>
            <a:ext cx="9144000" cy="1781720"/>
          </a:xfrm>
          <a:prstGeom prst="rect">
            <a:avLst/>
          </a:prstGeom>
          <a:gradFill rotWithShape="1">
            <a:gsLst>
              <a:gs pos="0">
                <a:srgbClr val="000041"/>
              </a:gs>
              <a:gs pos="100000">
                <a:srgbClr val="00009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 b="1" dirty="0">
              <a:solidFill>
                <a:srgbClr val="000000"/>
              </a:solidFill>
              <a:latin typeface="Century" pitchFamily="18" charset="0"/>
              <a:cs typeface="Browallia New" pitchFamily="34" charset="-34"/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810744"/>
            <a:ext cx="9144000" cy="914399"/>
          </a:xfrm>
        </p:spPr>
        <p:txBody>
          <a:bodyPr anchor="ctr">
            <a:noAutofit/>
          </a:bodyPr>
          <a:lstStyle/>
          <a:p>
            <a:pPr>
              <a:spcBef>
                <a:spcPct val="0"/>
              </a:spcBef>
            </a:pPr>
            <a:r>
              <a:rPr lang="th-TH" sz="4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วันที่ </a:t>
            </a:r>
            <a:r>
              <a:rPr lang="en-US" sz="4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31 </a:t>
            </a:r>
            <a:r>
              <a:rPr lang="th-TH" sz="4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ตุลาคม </a:t>
            </a:r>
            <a:r>
              <a:rPr lang="en-US" sz="4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2560</a:t>
            </a:r>
            <a:endParaRPr lang="th-TH" sz="44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0" y="1950168"/>
            <a:ext cx="9144000" cy="76200"/>
          </a:xfrm>
          <a:prstGeom prst="rect">
            <a:avLst/>
          </a:prstGeom>
          <a:solidFill>
            <a:srgbClr val="124BB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800" b="1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 bwMode="auto">
          <a:xfrm>
            <a:off x="0" y="2046780"/>
            <a:ext cx="91440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Aft>
                <a:spcPct val="40000"/>
              </a:spcAft>
              <a:defRPr/>
            </a:pPr>
            <a:r>
              <a:rPr lang="th-TH" sz="5400" b="1" kern="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การบริหารจัดการภัยแล้ง ปี พ.ศ.</a:t>
            </a:r>
            <a:r>
              <a:rPr lang="en-US" sz="5400" b="1" kern="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2561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804248" y="6369852"/>
            <a:ext cx="2133600" cy="365125"/>
          </a:xfrm>
        </p:spPr>
        <p:txBody>
          <a:bodyPr/>
          <a:lstStyle/>
          <a:p>
            <a:pPr>
              <a:defRPr/>
            </a:pPr>
            <a:fld id="{3C739C86-A7C3-422C-B0DD-DDD9ECE7860A}" type="slidenum">
              <a:rPr lang="th-TH" smtClean="0"/>
              <a:pPr>
                <a:defRPr/>
              </a:pPr>
              <a:t>1</a:t>
            </a:fld>
            <a:endParaRPr lang="th-TH" dirty="0"/>
          </a:p>
        </p:txBody>
      </p:sp>
      <p:sp>
        <p:nvSpPr>
          <p:cNvPr id="18" name="สี่เหลี่ยมผืนผ้า 19"/>
          <p:cNvSpPr/>
          <p:nvPr/>
        </p:nvSpPr>
        <p:spPr>
          <a:xfrm>
            <a:off x="0" y="5006786"/>
            <a:ext cx="9144001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4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จัดทำโดย</a:t>
            </a:r>
            <a:endParaRPr lang="en-US" sz="4400" b="1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defRPr/>
            </a:pPr>
            <a:r>
              <a:rPr lang="th-TH" sz="4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สํานักงานเลขานุการคณะกรรมการทรัพยากรน้ำแห่งชาติ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1054" y="213045"/>
            <a:ext cx="9045236" cy="1111707"/>
            <a:chOff x="71054" y="213045"/>
            <a:chExt cx="9045236" cy="1111707"/>
          </a:xfrm>
        </p:grpSpPr>
        <p:pic>
          <p:nvPicPr>
            <p:cNvPr id="11" name="Picture 10" descr="Logo DW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54" y="227472"/>
              <a:ext cx="886691" cy="1097280"/>
            </a:xfrm>
            <a:prstGeom prst="rect">
              <a:avLst/>
            </a:prstGeom>
          </p:spPr>
        </p:pic>
        <p:pic>
          <p:nvPicPr>
            <p:cNvPr id="14" name="รูปภาพ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2" t="12702" r="6509" b="13216"/>
            <a:stretch>
              <a:fillRect/>
            </a:stretch>
          </p:blipFill>
          <p:spPr>
            <a:xfrm>
              <a:off x="7644106" y="476672"/>
              <a:ext cx="1472184" cy="640080"/>
            </a:xfrm>
            <a:prstGeom prst="rect">
              <a:avLst/>
            </a:prstGeom>
          </p:spPr>
        </p:pic>
        <p:pic>
          <p:nvPicPr>
            <p:cNvPr id="15" name="รูปภาพ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r="28270"/>
            <a:stretch>
              <a:fillRect/>
            </a:stretch>
          </p:blipFill>
          <p:spPr>
            <a:xfrm>
              <a:off x="2281599" y="213617"/>
              <a:ext cx="727604" cy="1097280"/>
            </a:xfrm>
            <a:prstGeom prst="rect">
              <a:avLst/>
            </a:prstGeom>
          </p:spPr>
        </p:pic>
        <p:pic>
          <p:nvPicPr>
            <p:cNvPr id="16" name="รูปภาพ 3" descr="RID_Logo_T_tran500pix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173" y="227472"/>
              <a:ext cx="100095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8" descr="ผลการค้นหารูปภาพสำหรับ โลโก้ กรมน้ำบาดาล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7" r="22604"/>
            <a:stretch>
              <a:fillRect/>
            </a:stretch>
          </p:blipFill>
          <p:spPr bwMode="auto">
            <a:xfrm>
              <a:off x="5477661" y="216350"/>
              <a:ext cx="993712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0071" y="219083"/>
              <a:ext cx="1092402" cy="1097280"/>
            </a:xfrm>
            <a:prstGeom prst="rect">
              <a:avLst/>
            </a:prstGeom>
          </p:spPr>
        </p:pic>
        <p:pic>
          <p:nvPicPr>
            <p:cNvPr id="20" name="รูปภาพ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581" y="213045"/>
              <a:ext cx="548640" cy="1097280"/>
            </a:xfrm>
            <a:prstGeom prst="rect">
              <a:avLst/>
            </a:prstGeom>
          </p:spPr>
        </p:pic>
        <p:pic>
          <p:nvPicPr>
            <p:cNvPr id="21" name="รูปภาพ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25" y="326650"/>
              <a:ext cx="1327967" cy="9144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10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สมดุลน้ำนอกเขตพื้นที่ชลประทาน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440248"/>
              </p:ext>
            </p:extLst>
          </p:nvPr>
        </p:nvGraphicFramePr>
        <p:xfrm>
          <a:off x="3162283" y="1587235"/>
          <a:ext cx="5796136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034"/>
                <a:gridCol w="2192931"/>
                <a:gridCol w="966547"/>
                <a:gridCol w="1187624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ระดับความขาดแคลน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ปริมาณความขาดแคลน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ล้าน ลบ.ม.)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จังหวัด</a:t>
                      </a:r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</a:t>
                      </a:r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อำเภอ</a:t>
                      </a:r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)</a:t>
                      </a: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ใกล้วิกฤต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ขาด 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&gt; 50</a:t>
                      </a:r>
                      <a:endParaRPr lang="en-US" sz="24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24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2400" dirty="0">
                        <a:solidFill>
                          <a:schemeClr val="bg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เฝ้าระวัง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 ≤ </a:t>
                      </a:r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ขาด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&lt; 50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45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ปกติ</a:t>
                      </a:r>
                      <a:endParaRPr lang="en-US" sz="2400" b="1" dirty="0" smtClean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ขาด </a:t>
                      </a:r>
                      <a:r>
                        <a:rPr lang="en-US" sz="24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&lt; 5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14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45</a:t>
                      </a: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4139952" y="980728"/>
            <a:ext cx="3839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ระหว่างเดือน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พ.ย.60 ถึง ก.พ.61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05432" y="4538365"/>
            <a:ext cx="43428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รวม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อำเภอนอกเขตชลประทาน</a:t>
            </a:r>
          </a:p>
          <a:p>
            <a:pPr algn="ctr"/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ที่คาด</a:t>
            </a:r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ว่าจะ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ขาดน้ำ</a:t>
            </a:r>
            <a:b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ในช่วง </a:t>
            </a:r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เดือน (พ.ย.60 – ก.พ.61)</a:t>
            </a:r>
            <a:endParaRPr lang="th-TH" sz="2800" b="1" dirty="0">
              <a:solidFill>
                <a:srgbClr val="002060"/>
              </a:solidFill>
              <a:effectLst>
                <a:glow rad="228600">
                  <a:srgbClr val="4BACC6">
                    <a:satMod val="175000"/>
                    <a:alpha val="40000"/>
                  </a:srgbClr>
                </a:glo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45</a:t>
            </a:r>
            <a:r>
              <a:rPr lang="en-US" sz="40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อำเภอ</a:t>
            </a:r>
            <a:r>
              <a:rPr lang="en-US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800" b="1" dirty="0">
                <a:solidFill>
                  <a:srgbClr val="00000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5</a:t>
            </a:r>
            <a:r>
              <a:rPr lang="en-US" sz="2800" b="1" dirty="0" smtClean="0">
                <a:solidFill>
                  <a:srgbClr val="00000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%)</a:t>
            </a:r>
            <a:endParaRPr lang="en-US" sz="2800" b="1" dirty="0">
              <a:solidFill>
                <a:srgbClr val="000000"/>
              </a:solidFill>
              <a:effectLst>
                <a:glow rad="228600">
                  <a:srgbClr val="4BACC6">
                    <a:satMod val="175000"/>
                    <a:alpha val="40000"/>
                  </a:srgbClr>
                </a:glo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9" y="1493494"/>
            <a:ext cx="3150228" cy="445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92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479" y="1492534"/>
            <a:ext cx="3696316" cy="5227881"/>
          </a:xfrm>
          <a:prstGeom prst="rect">
            <a:avLst/>
          </a:prstGeom>
        </p:spPr>
      </p:pic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11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สรุปผลการวิเคราะห์สมดุลน้ำของประเทศไทย</a:t>
            </a:r>
            <a:r>
              <a:rPr lang="en-US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8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7" name="Oval 3"/>
          <p:cNvSpPr/>
          <p:nvPr/>
        </p:nvSpPr>
        <p:spPr>
          <a:xfrm>
            <a:off x="2832344" y="1700808"/>
            <a:ext cx="2460431" cy="2926080"/>
          </a:xfrm>
          <a:prstGeom prst="ellipse">
            <a:avLst/>
          </a:prstGeom>
          <a:solidFill>
            <a:srgbClr val="33CCFF">
              <a:alpha val="49804"/>
            </a:srgb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056480" y="1700808"/>
            <a:ext cx="2459736" cy="2952328"/>
          </a:xfrm>
          <a:prstGeom prst="ellipse">
            <a:avLst/>
          </a:prstGeom>
          <a:solidFill>
            <a:srgbClr val="92D050">
              <a:alpha val="72157"/>
            </a:srgbClr>
          </a:solidFill>
          <a:ln w="76200">
            <a:solidFill>
              <a:srgbClr val="0064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55776" y="4638615"/>
            <a:ext cx="43428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รวมอำเภอที่คาดว่าจะ</a:t>
            </a: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ขาดน้ำ</a:t>
            </a:r>
            <a:b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เพื่อการเกษตร</a:t>
            </a:r>
            <a:br>
              <a:rPr lang="th-TH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ในช่วง 4 เดือน (พ.ย.60 – ก.พ.61)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45</a:t>
            </a:r>
            <a:r>
              <a:rPr lang="en-US" sz="40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อำเภอ</a:t>
            </a:r>
            <a:r>
              <a:rPr lang="en-US" sz="2800" b="1" dirty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2800" b="1" dirty="0" smtClean="0">
                <a:solidFill>
                  <a:srgbClr val="000000"/>
                </a:solidFill>
                <a:effectLst>
                  <a:glow rad="228600">
                    <a:srgbClr val="4BACC6">
                      <a:satMod val="175000"/>
                      <a:alpha val="40000"/>
                    </a:srgbClr>
                  </a:glow>
                </a:effectLst>
                <a:latin typeface="TH SarabunPSK" pitchFamily="34" charset="-34"/>
                <a:cs typeface="TH SarabunPSK" pitchFamily="34" charset="-34"/>
              </a:rPr>
              <a:t>5%)</a:t>
            </a:r>
            <a:endParaRPr lang="en-US" sz="2800" b="1" dirty="0">
              <a:solidFill>
                <a:srgbClr val="000000"/>
              </a:solidFill>
              <a:effectLst>
                <a:glow rad="228600">
                  <a:srgbClr val="4BACC6">
                    <a:satMod val="175000"/>
                    <a:alpha val="40000"/>
                  </a:srgbClr>
                </a:glow>
              </a:effectLst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6" name="รูปภาพ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96" y="4920156"/>
            <a:ext cx="1587261" cy="10244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06276" y="5358232"/>
            <a:ext cx="922140" cy="6378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4746" y="1412776"/>
            <a:ext cx="3924167" cy="5546030"/>
          </a:xfrm>
          <a:prstGeom prst="rect">
            <a:avLst/>
          </a:prstGeom>
        </p:spPr>
      </p:pic>
      <p:grpSp>
        <p:nvGrpSpPr>
          <p:cNvPr id="7" name="กลุ่ม 6"/>
          <p:cNvGrpSpPr/>
          <p:nvPr/>
        </p:nvGrpSpPr>
        <p:grpSpPr>
          <a:xfrm>
            <a:off x="1133274" y="5192393"/>
            <a:ext cx="1699070" cy="713891"/>
            <a:chOff x="-1221791" y="4149080"/>
            <a:chExt cx="1699070" cy="713891"/>
          </a:xfrm>
        </p:grpSpPr>
        <p:pic>
          <p:nvPicPr>
            <p:cNvPr id="25" name="รูปภาพ 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58" t="64556" r="14656" b="19785"/>
            <a:stretch/>
          </p:blipFill>
          <p:spPr>
            <a:xfrm>
              <a:off x="-1221791" y="4149080"/>
              <a:ext cx="1413222" cy="713256"/>
            </a:xfrm>
            <a:prstGeom prst="rect">
              <a:avLst/>
            </a:prstGeom>
          </p:spPr>
        </p:pic>
        <p:sp>
          <p:nvSpPr>
            <p:cNvPr id="3" name="กล่องข้อความ 2"/>
            <p:cNvSpPr txBox="1"/>
            <p:nvPr/>
          </p:nvSpPr>
          <p:spPr>
            <a:xfrm>
              <a:off x="-477111" y="4292900"/>
              <a:ext cx="864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0 – 5 ล้าน ลบ.ม.</a:t>
              </a:r>
              <a:endParaRPr lang="th-TH" sz="1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2" name="กล่องข้อความ 21"/>
            <p:cNvSpPr txBox="1"/>
            <p:nvPr/>
          </p:nvSpPr>
          <p:spPr>
            <a:xfrm>
              <a:off x="-480921" y="4445300"/>
              <a:ext cx="864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5 – 50 ล้าน ลบ.ม.</a:t>
              </a:r>
              <a:endParaRPr lang="th-TH" sz="1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4" name="กล่องข้อความ 23"/>
            <p:cNvSpPr txBox="1"/>
            <p:nvPr/>
          </p:nvSpPr>
          <p:spPr>
            <a:xfrm>
              <a:off x="-386817" y="4616750"/>
              <a:ext cx="864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&gt;50 </a:t>
              </a:r>
              <a:r>
                <a:rPr lang="th-TH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ล้าน ลบ.ม.</a:t>
              </a:r>
              <a:endParaRPr lang="th-TH" sz="1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27" name="กลุ่ม 26"/>
          <p:cNvGrpSpPr/>
          <p:nvPr/>
        </p:nvGrpSpPr>
        <p:grpSpPr>
          <a:xfrm>
            <a:off x="7596336" y="4778005"/>
            <a:ext cx="1699070" cy="942784"/>
            <a:chOff x="7545830" y="4625605"/>
            <a:chExt cx="1699070" cy="942784"/>
          </a:xfrm>
        </p:grpSpPr>
        <p:pic>
          <p:nvPicPr>
            <p:cNvPr id="28" name="รูปภาพ 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58" t="59531" r="14656" b="19785"/>
            <a:stretch/>
          </p:blipFill>
          <p:spPr>
            <a:xfrm>
              <a:off x="7545830" y="4625605"/>
              <a:ext cx="1413222" cy="942149"/>
            </a:xfrm>
            <a:prstGeom prst="rect">
              <a:avLst/>
            </a:prstGeom>
          </p:spPr>
        </p:pic>
        <p:sp>
          <p:nvSpPr>
            <p:cNvPr id="31" name="กล่องข้อความ 30"/>
            <p:cNvSpPr txBox="1"/>
            <p:nvPr/>
          </p:nvSpPr>
          <p:spPr>
            <a:xfrm>
              <a:off x="8290510" y="4998318"/>
              <a:ext cx="864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0 – 5 ล้าน ลบ.ม.</a:t>
              </a:r>
              <a:endParaRPr lang="th-TH" sz="1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กล่องข้อความ 31"/>
            <p:cNvSpPr txBox="1"/>
            <p:nvPr/>
          </p:nvSpPr>
          <p:spPr>
            <a:xfrm>
              <a:off x="8286700" y="5150718"/>
              <a:ext cx="864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5 – 50 ล้าน ลบ.ม.</a:t>
              </a:r>
              <a:endParaRPr lang="th-TH" sz="1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3" name="กล่องข้อความ 32"/>
            <p:cNvSpPr txBox="1"/>
            <p:nvPr/>
          </p:nvSpPr>
          <p:spPr>
            <a:xfrm>
              <a:off x="8380804" y="5322168"/>
              <a:ext cx="86409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&gt;50 </a:t>
              </a:r>
              <a:r>
                <a:rPr lang="th-TH" sz="1000" b="1" dirty="0" smtClean="0">
                  <a:solidFill>
                    <a:srgbClr val="0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ล้าน ลบ.ม.</a:t>
              </a:r>
              <a:endParaRPr lang="th-TH" sz="10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208608" y="2460492"/>
            <a:ext cx="1111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FF"/>
                </a:solidFill>
                <a:effectLst>
                  <a:glow rad="228600">
                    <a:srgbClr val="00B050"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45</a:t>
            </a:r>
            <a:endParaRPr lang="th-TH" sz="3600" b="1" dirty="0">
              <a:solidFill>
                <a:srgbClr val="0000FF"/>
              </a:solidFill>
              <a:effectLst>
                <a:glow rad="228600">
                  <a:srgbClr val="00B050"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effectLst>
                  <a:glow rad="228600">
                    <a:srgbClr val="00B050"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อำเภอ</a:t>
            </a:r>
            <a:endParaRPr lang="en-US" b="1" dirty="0">
              <a:solidFill>
                <a:srgbClr val="0000FF"/>
              </a:solidFill>
              <a:effectLst>
                <a:glow rad="228600">
                  <a:srgbClr val="00B050"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b="1" dirty="0" smtClean="0">
                <a:solidFill>
                  <a:srgbClr val="0000FF"/>
                </a:solidFill>
                <a:effectLst>
                  <a:glow rad="228600">
                    <a:srgbClr val="00B050"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b="1" dirty="0">
                <a:solidFill>
                  <a:srgbClr val="0000FF"/>
                </a:solidFill>
                <a:effectLst>
                  <a:glow rad="228600">
                    <a:srgbClr val="00B050"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r>
              <a:rPr lang="en-US" b="1" dirty="0" smtClean="0">
                <a:solidFill>
                  <a:srgbClr val="0000FF"/>
                </a:solidFill>
                <a:effectLst>
                  <a:glow rad="228600">
                    <a:srgbClr val="00B050"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%)</a:t>
            </a:r>
            <a:endParaRPr lang="en-US" b="1" dirty="0">
              <a:solidFill>
                <a:srgbClr val="0000FF"/>
              </a:solidFill>
              <a:effectLst>
                <a:glow rad="228600">
                  <a:srgbClr val="00B050"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3600" b="1" dirty="0">
              <a:solidFill>
                <a:srgbClr val="0000FF"/>
              </a:solidFill>
              <a:effectLst>
                <a:glow rad="228600">
                  <a:srgbClr val="00B050"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8368" y="2317546"/>
            <a:ext cx="88069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endParaRPr lang="th-TH" sz="3600" b="1" dirty="0">
              <a:solidFill>
                <a:srgbClr val="0000FF"/>
              </a:solidFill>
              <a:effectLst>
                <a:glow rad="228600">
                  <a:srgbClr val="C0504D">
                    <a:satMod val="175000"/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อำเภอ</a:t>
            </a:r>
            <a:endParaRPr lang="en-US" b="1" dirty="0">
              <a:solidFill>
                <a:srgbClr val="0000FF"/>
              </a:solidFill>
              <a:effectLst>
                <a:glow rad="228600">
                  <a:srgbClr val="C0504D">
                    <a:satMod val="175000"/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b="1" dirty="0">
                <a:solidFill>
                  <a:srgbClr val="0000FF"/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(0%)</a:t>
            </a:r>
          </a:p>
          <a:p>
            <a:pPr algn="ctr"/>
            <a:endParaRPr lang="en-US" sz="3200" b="1" dirty="0">
              <a:solidFill>
                <a:srgbClr val="0000FF"/>
              </a:solidFill>
              <a:effectLst>
                <a:glow rad="228600">
                  <a:srgbClr val="C0504D">
                    <a:satMod val="175000"/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272504" y="2571538"/>
            <a:ext cx="942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>
                  <a:glow rad="228600">
                    <a:srgbClr val="9BBB59">
                      <a:lumMod val="50000"/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endParaRPr lang="th-TH" sz="3600" b="1" dirty="0">
              <a:solidFill>
                <a:srgbClr val="FF0000"/>
              </a:solidFill>
              <a:effectLst>
                <a:glow rad="228600">
                  <a:srgbClr val="9BBB59">
                    <a:lumMod val="50000"/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b="1" dirty="0">
                <a:solidFill>
                  <a:srgbClr val="FF0000"/>
                </a:solidFill>
                <a:effectLst>
                  <a:glow rad="228600">
                    <a:srgbClr val="9BBB59">
                      <a:lumMod val="50000"/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อำเภอ</a:t>
            </a:r>
            <a:endParaRPr lang="en-US" b="1" dirty="0">
              <a:solidFill>
                <a:srgbClr val="FF0000"/>
              </a:solidFill>
              <a:effectLst>
                <a:glow rad="228600">
                  <a:srgbClr val="9BBB59">
                    <a:lumMod val="50000"/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effectLst>
                  <a:glow rad="228600">
                    <a:srgbClr val="9BBB59">
                      <a:lumMod val="50000"/>
                      <a:alpha val="40000"/>
                    </a:srgbClr>
                  </a:glo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(0%)</a:t>
            </a:r>
            <a:endParaRPr lang="en-US" b="1" dirty="0">
              <a:solidFill>
                <a:srgbClr val="FF0000"/>
              </a:solidFill>
              <a:effectLst>
                <a:glow rad="228600">
                  <a:srgbClr val="9BBB59">
                    <a:lumMod val="50000"/>
                    <a:alpha val="40000"/>
                  </a:srgbClr>
                </a:glo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" name="สี่เหลี่ยมผืนผ้า 28"/>
          <p:cNvSpPr/>
          <p:nvPr/>
        </p:nvSpPr>
        <p:spPr bwMode="auto">
          <a:xfrm>
            <a:off x="3000364" y="6514482"/>
            <a:ext cx="6143636" cy="35716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b="1" smtClean="0">
              <a:solidFill>
                <a:srgbClr val="000000"/>
              </a:solidFill>
              <a:latin typeface="Times New Roman" pitchFamily="18" charset="0"/>
              <a:cs typeface="Browallia New" pitchFamily="34" charset="-3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145095" y="1057999"/>
            <a:ext cx="370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>
                <a:solidFill>
                  <a:srgbClr val="0033CC"/>
                </a:solidFill>
                <a:effectLst>
                  <a:glow rad="228600">
                    <a:srgbClr val="33CCFF">
                      <a:alpha val="40000"/>
                    </a:srgbClr>
                  </a:glo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ในเขต</a:t>
            </a:r>
            <a:r>
              <a:rPr lang="th-TH" sz="3600" b="1" dirty="0" smtClean="0">
                <a:solidFill>
                  <a:srgbClr val="0033CC"/>
                </a:solidFill>
                <a:effectLst>
                  <a:glow rad="228600">
                    <a:srgbClr val="33CCFF">
                      <a:alpha val="40000"/>
                    </a:srgbClr>
                  </a:glo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ชลประทาน</a:t>
            </a:r>
            <a:endParaRPr lang="en-US" sz="2800" b="1" dirty="0">
              <a:solidFill>
                <a:srgbClr val="0033CC"/>
              </a:solidFill>
              <a:effectLst>
                <a:glow rad="228600">
                  <a:srgbClr val="33CCFF">
                    <a:alpha val="40000"/>
                  </a:srgbClr>
                </a:glow>
              </a:effectLst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565662" y="1035921"/>
            <a:ext cx="3707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effectLst>
                  <a:glow rad="228600">
                    <a:srgbClr val="33CCFF">
                      <a:alpha val="40000"/>
                    </a:srgbClr>
                  </a:glo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นอกเขตชลประทาน</a:t>
            </a:r>
            <a:endParaRPr lang="en-US" sz="2800" b="1" dirty="0">
              <a:solidFill>
                <a:srgbClr val="0033CC"/>
              </a:solidFill>
              <a:effectLst>
                <a:glow rad="228600">
                  <a:srgbClr val="33CCFF">
                    <a:alpha val="40000"/>
                  </a:srgbClr>
                </a:glow>
              </a:effectLst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85496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133600"/>
            <a:ext cx="9144000" cy="1162050"/>
          </a:xfrm>
        </p:spPr>
        <p:txBody>
          <a:bodyPr/>
          <a:lstStyle/>
          <a:p>
            <a:pPr algn="ctr" eaLnBrk="1" hangingPunct="1"/>
            <a:r>
              <a:rPr lang="th-TH" sz="7200" dirty="0" smtClean="0">
                <a:latin typeface="TH SarabunPSK" pitchFamily="34" charset="-34"/>
                <a:cs typeface="TH SarabunPSK" pitchFamily="34" charset="-34"/>
              </a:rPr>
              <a:t>จบการนำเสนอ</a:t>
            </a:r>
            <a:r>
              <a:rPr lang="en-US" sz="7200" dirty="0" smtClean="0">
                <a:latin typeface="TH SarabunPSK" pitchFamily="34" charset="-34"/>
                <a:cs typeface="TH SarabunPSK" pitchFamily="34" charset="-34"/>
              </a:rPr>
              <a:t> : </a:t>
            </a:r>
            <a:r>
              <a:rPr lang="th-TH" sz="7200" dirty="0" smtClean="0">
                <a:latin typeface="TH SarabunPSK" pitchFamily="34" charset="-34"/>
                <a:cs typeface="TH SarabunPSK" pitchFamily="34" charset="-34"/>
              </a:rPr>
              <a:t>ขอบคุณครับ</a:t>
            </a:r>
            <a:endParaRPr lang="en-GB" sz="7200" dirty="0" smtClean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1054" y="213045"/>
            <a:ext cx="9045236" cy="1111707"/>
            <a:chOff x="71054" y="213045"/>
            <a:chExt cx="9045236" cy="1111707"/>
          </a:xfrm>
        </p:grpSpPr>
        <p:pic>
          <p:nvPicPr>
            <p:cNvPr id="19" name="Picture 18" descr="Logo DW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54" y="227472"/>
              <a:ext cx="886691" cy="1097280"/>
            </a:xfrm>
            <a:prstGeom prst="rect">
              <a:avLst/>
            </a:prstGeom>
          </p:spPr>
        </p:pic>
        <p:pic>
          <p:nvPicPr>
            <p:cNvPr id="20" name="รูปภาพ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2" t="12702" r="6509" b="13216"/>
            <a:stretch>
              <a:fillRect/>
            </a:stretch>
          </p:blipFill>
          <p:spPr>
            <a:xfrm>
              <a:off x="7644106" y="476672"/>
              <a:ext cx="1472184" cy="640080"/>
            </a:xfrm>
            <a:prstGeom prst="rect">
              <a:avLst/>
            </a:prstGeom>
          </p:spPr>
        </p:pic>
        <p:pic>
          <p:nvPicPr>
            <p:cNvPr id="21" name="รูปภาพ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r="28270"/>
            <a:stretch>
              <a:fillRect/>
            </a:stretch>
          </p:blipFill>
          <p:spPr>
            <a:xfrm>
              <a:off x="2281599" y="213617"/>
              <a:ext cx="727604" cy="1097280"/>
            </a:xfrm>
            <a:prstGeom prst="rect">
              <a:avLst/>
            </a:prstGeom>
          </p:spPr>
        </p:pic>
        <p:pic>
          <p:nvPicPr>
            <p:cNvPr id="22" name="รูปภาพ 3" descr="RID_Logo_T_tran500pix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173" y="227472"/>
              <a:ext cx="100095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 descr="ผลการค้นหารูปภาพสำหรับ โลโก้ กรมน้ำบาดาล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7" r="22604"/>
            <a:stretch>
              <a:fillRect/>
            </a:stretch>
          </p:blipFill>
          <p:spPr bwMode="auto">
            <a:xfrm>
              <a:off x="5477661" y="216350"/>
              <a:ext cx="993712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0071" y="219083"/>
              <a:ext cx="1092402" cy="1097280"/>
            </a:xfrm>
            <a:prstGeom prst="rect">
              <a:avLst/>
            </a:prstGeom>
          </p:spPr>
        </p:pic>
        <p:pic>
          <p:nvPicPr>
            <p:cNvPr id="25" name="รูปภาพ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581" y="213045"/>
              <a:ext cx="548640" cy="1097280"/>
            </a:xfrm>
            <a:prstGeom prst="rect">
              <a:avLst/>
            </a:prstGeom>
          </p:spPr>
        </p:pic>
        <p:pic>
          <p:nvPicPr>
            <p:cNvPr id="26" name="รูปภาพ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25" y="326650"/>
              <a:ext cx="1327967" cy="9144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A05FA7AE-2F1F-415C-B9C2-8287EF4BC539}" type="slidenum">
              <a:rPr lang="en-GB" sz="1200">
                <a:solidFill>
                  <a:srgbClr val="FFFFFF"/>
                </a:solidFill>
              </a:rPr>
              <a:pPr algn="r"/>
              <a:t>2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668" y="60434"/>
            <a:ext cx="9067800" cy="762000"/>
          </a:xfrm>
        </p:spPr>
        <p:txBody>
          <a:bodyPr/>
          <a:lstStyle/>
          <a:p>
            <a:pPr eaLnBrk="1" hangingPunct="1"/>
            <a:r>
              <a:rPr lang="th-TH" sz="5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ประเด็นการนำเสนอ</a:t>
            </a:r>
            <a:r>
              <a:rPr lang="en-US" sz="5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5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9410" name="Rectangle 18"/>
          <p:cNvSpPr>
            <a:spLocks noChangeArrowheads="1"/>
          </p:cNvSpPr>
          <p:nvPr/>
        </p:nvSpPr>
        <p:spPr bwMode="auto">
          <a:xfrm>
            <a:off x="75252" y="1074760"/>
            <a:ext cx="8961120" cy="5394960"/>
          </a:xfrm>
          <a:prstGeom prst="rect">
            <a:avLst/>
          </a:prstGeom>
          <a:solidFill>
            <a:srgbClr val="A2D0F2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b="1">
              <a:solidFill>
                <a:srgbClr val="000000"/>
              </a:solidFill>
            </a:endParaRPr>
          </a:p>
        </p:txBody>
      </p:sp>
      <p:sp>
        <p:nvSpPr>
          <p:cNvPr id="59412" name="AutoShape 20"/>
          <p:cNvSpPr>
            <a:spLocks noGrp="1" noChangeArrowheads="1"/>
          </p:cNvSpPr>
          <p:nvPr>
            <p:ph type="body" idx="4294967295"/>
          </p:nvPr>
        </p:nvSpPr>
        <p:spPr>
          <a:xfrm>
            <a:off x="166048" y="1159868"/>
            <a:ext cx="8778240" cy="5212080"/>
          </a:xfrm>
          <a:prstGeom prst="roundRect">
            <a:avLst>
              <a:gd name="adj" fmla="val 2843"/>
            </a:avLst>
          </a:prstGeom>
          <a:solidFill>
            <a:schemeClr val="bg1"/>
          </a:solidFill>
          <a:ln>
            <a:solidFill>
              <a:schemeClr val="bg1"/>
            </a:solidFill>
            <a:round/>
            <a:headEnd type="none" w="med" len="med"/>
            <a:tailEnd type="none" w="med" len="med"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endParaRPr lang="th-TH" sz="440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44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</a:t>
            </a:r>
            <a:r>
              <a:rPr lang="en-US" sz="44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1:</a:t>
            </a:r>
            <a:r>
              <a:rPr lang="en-US" sz="4400" dirty="0" smtClean="0">
                <a:solidFill>
                  <a:schemeClr val="accent2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ปริมาณน้ำต้นทุนของแหล่งน้ำผิวดิน </a:t>
            </a:r>
            <a:r>
              <a:rPr lang="en-US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(Supply)</a:t>
            </a:r>
            <a:endParaRPr lang="th-TH" sz="4400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44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</a:t>
            </a:r>
            <a:r>
              <a:rPr lang="en-US" sz="44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2: </a:t>
            </a:r>
            <a:r>
              <a:rPr lang="th-TH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ความต้องการน้ำ ระหว่างเดือน</a:t>
            </a:r>
            <a:r>
              <a:rPr lang="en-US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พ.ย. 25</a:t>
            </a:r>
            <a:r>
              <a:rPr lang="en-US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60</a:t>
            </a:r>
            <a:r>
              <a:rPr lang="th-TH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ถึง ก.พ. 2561 </a:t>
            </a:r>
            <a:r>
              <a:rPr lang="en-US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(Demand) </a:t>
            </a:r>
          </a:p>
          <a:p>
            <a:pPr marL="1995488" indent="-1995488" algn="l" eaLnBrk="1" hangingPunct="1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h-TH" sz="44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</a:t>
            </a:r>
            <a:r>
              <a:rPr lang="en-US" sz="44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3: </a:t>
            </a:r>
            <a:r>
              <a:rPr lang="th-TH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สมดุลน้ำระดับอำเภอ</a:t>
            </a:r>
            <a:r>
              <a:rPr lang="en-US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(Water balance)</a:t>
            </a:r>
            <a:r>
              <a:rPr lang="th-TH" sz="4400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52"/>
          <p:cNvSpPr>
            <a:spLocks noChangeArrowheads="1"/>
          </p:cNvSpPr>
          <p:nvPr/>
        </p:nvSpPr>
        <p:spPr bwMode="auto">
          <a:xfrm>
            <a:off x="355600" y="417513"/>
            <a:ext cx="71247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14987" y="2610778"/>
            <a:ext cx="9172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 </a:t>
            </a:r>
            <a:r>
              <a:rPr lang="en-US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1: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ปริมาณน้ำต้นทุนของแหล่งน้ำผิวดิน</a:t>
            </a:r>
            <a:endParaRPr lang="en-US" sz="4800" b="1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(Supply)</a:t>
            </a:r>
            <a:endParaRPr lang="th-TH" sz="4800" b="1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ข้อมูล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ณ วันที่ 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31 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ตุลาคม 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2560)</a:t>
            </a:r>
          </a:p>
        </p:txBody>
      </p:sp>
      <p:sp>
        <p:nvSpPr>
          <p:cNvPr id="6" name="สี่เหลี่ยมผืนผ้า 19"/>
          <p:cNvSpPr/>
          <p:nvPr/>
        </p:nvSpPr>
        <p:spPr>
          <a:xfrm>
            <a:off x="0" y="5715000"/>
            <a:ext cx="9144001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4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สํานักงานเลขานุการคณะกรรมการทรัพยากรน้ำแห่งชาติ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1054" y="213045"/>
            <a:ext cx="9045236" cy="1111707"/>
            <a:chOff x="71054" y="213045"/>
            <a:chExt cx="9045236" cy="1111707"/>
          </a:xfrm>
        </p:grpSpPr>
        <p:pic>
          <p:nvPicPr>
            <p:cNvPr id="18" name="Picture 17" descr="Logo DW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54" y="227472"/>
              <a:ext cx="886691" cy="1097280"/>
            </a:xfrm>
            <a:prstGeom prst="rect">
              <a:avLst/>
            </a:prstGeom>
          </p:spPr>
        </p:pic>
        <p:pic>
          <p:nvPicPr>
            <p:cNvPr id="19" name="รูปภาพ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2" t="12702" r="6509" b="13216"/>
            <a:stretch>
              <a:fillRect/>
            </a:stretch>
          </p:blipFill>
          <p:spPr>
            <a:xfrm>
              <a:off x="7644106" y="476672"/>
              <a:ext cx="1472184" cy="640080"/>
            </a:xfrm>
            <a:prstGeom prst="rect">
              <a:avLst/>
            </a:prstGeom>
          </p:spPr>
        </p:pic>
        <p:pic>
          <p:nvPicPr>
            <p:cNvPr id="21" name="รูปภาพ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r="28270"/>
            <a:stretch>
              <a:fillRect/>
            </a:stretch>
          </p:blipFill>
          <p:spPr>
            <a:xfrm>
              <a:off x="2281599" y="213617"/>
              <a:ext cx="727604" cy="1097280"/>
            </a:xfrm>
            <a:prstGeom prst="rect">
              <a:avLst/>
            </a:prstGeom>
          </p:spPr>
        </p:pic>
        <p:pic>
          <p:nvPicPr>
            <p:cNvPr id="22" name="รูปภาพ 3" descr="RID_Logo_T_tran500pix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173" y="227472"/>
              <a:ext cx="100095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 descr="ผลการค้นหารูปภาพสำหรับ โลโก้ กรมน้ำบาดาล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7" r="22604"/>
            <a:stretch>
              <a:fillRect/>
            </a:stretch>
          </p:blipFill>
          <p:spPr bwMode="auto">
            <a:xfrm>
              <a:off x="5477661" y="216350"/>
              <a:ext cx="993712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0071" y="219083"/>
              <a:ext cx="1092402" cy="1097280"/>
            </a:xfrm>
            <a:prstGeom prst="rect">
              <a:avLst/>
            </a:prstGeom>
          </p:spPr>
        </p:pic>
        <p:pic>
          <p:nvPicPr>
            <p:cNvPr id="25" name="รูปภาพ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581" y="213045"/>
              <a:ext cx="548640" cy="1097280"/>
            </a:xfrm>
            <a:prstGeom prst="rect">
              <a:avLst/>
            </a:prstGeom>
          </p:spPr>
        </p:pic>
        <p:pic>
          <p:nvPicPr>
            <p:cNvPr id="26" name="รูปภาพ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25" y="326650"/>
              <a:ext cx="1327967" cy="9144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3442992" cy="4869880"/>
          </a:xfrm>
          <a:prstGeom prst="rect">
            <a:avLst/>
          </a:prstGeom>
        </p:spPr>
      </p:pic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Page </a:t>
            </a:r>
            <a:fld id="{E52E9AD8-A2A6-486E-8709-87FA18EF3B2B}" type="slidenum">
              <a:rPr lang="en-GB" b="1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pPr algn="r"/>
              <a:t>4</a:t>
            </a:fld>
            <a:endParaRPr lang="en-GB" b="1" dirty="0">
              <a:solidFill>
                <a:srgbClr val="FFFFFF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th-TH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ปริมาณน้ำนอกเขตชลประทาน </a:t>
            </a:r>
            <a:r>
              <a:rPr lang="en-US" sz="48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8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805931"/>
              </p:ext>
            </p:extLst>
          </p:nvPr>
        </p:nvGraphicFramePr>
        <p:xfrm>
          <a:off x="3450000" y="1154342"/>
          <a:ext cx="5464793" cy="2021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182"/>
                <a:gridCol w="1157215"/>
                <a:gridCol w="1366198"/>
                <a:gridCol w="1366198"/>
              </a:tblGrid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หน่วยงาน</a:t>
                      </a:r>
                      <a:endParaRPr lang="en-US" sz="1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จำนวน </a:t>
                      </a:r>
                      <a:b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</a:t>
                      </a: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โครงการ)</a:t>
                      </a:r>
                      <a:endParaRPr lang="en-US" sz="1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ปริมาณน้ำใช้การได้</a:t>
                      </a:r>
                      <a:b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1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ปริมาณน้ำใช้การได้</a:t>
                      </a:r>
                      <a:b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4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14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14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กรมทรัพยากรน้ำ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16,505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1,</a:t>
                      </a:r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729.77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2,148.63</a:t>
                      </a:r>
                    </a:p>
                  </a:txBody>
                  <a:tcPr anchor="ctr"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กรมพัฒนาที่ดิน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369</a:t>
                      </a:r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,713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527002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กรมป้องกันและบรรเทา</a:t>
                      </a:r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/>
                      </a:r>
                      <a:b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</a:br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สาธารณภัย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2,270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181.49</a:t>
                      </a:r>
                      <a:endParaRPr 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251.82</a:t>
                      </a:r>
                    </a:p>
                  </a:txBody>
                  <a:tcPr anchor="ctr"/>
                </a:tc>
              </a:tr>
              <a:tr h="366649"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388,488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1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,911.26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400.45</a:t>
                      </a:r>
                      <a:endParaRPr lang="en-US" sz="14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54044"/>
              </p:ext>
            </p:extLst>
          </p:nvPr>
        </p:nvGraphicFramePr>
        <p:xfrm>
          <a:off x="6185755" y="918493"/>
          <a:ext cx="2713589" cy="295275"/>
        </p:xfrm>
        <a:graphic>
          <a:graphicData uri="http://schemas.openxmlformats.org/drawingml/2006/table">
            <a:tbl>
              <a:tblPr/>
              <a:tblGrid>
                <a:gridCol w="1364777"/>
                <a:gridCol w="1348812"/>
              </a:tblGrid>
              <a:tr h="2952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 ต.ค. </a:t>
                      </a:r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 ต.ค. </a:t>
                      </a:r>
                      <a:r>
                        <a:rPr lang="th-TH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424353"/>
              </p:ext>
            </p:extLst>
          </p:nvPr>
        </p:nvGraphicFramePr>
        <p:xfrm>
          <a:off x="3406224" y="3636124"/>
          <a:ext cx="5472610" cy="2847975"/>
        </p:xfrm>
        <a:graphic>
          <a:graphicData uri="http://schemas.openxmlformats.org/drawingml/2006/table">
            <a:tbl>
              <a:tblPr/>
              <a:tblGrid>
                <a:gridCol w="1425083"/>
                <a:gridCol w="1338313"/>
                <a:gridCol w="1354607"/>
                <a:gridCol w="1354607"/>
              </a:tblGrid>
              <a:tr h="6342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h-TH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พื้นที่</a:t>
                      </a:r>
                      <a:endParaRPr lang="th-TH" sz="20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ปริมาณ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น้ำใช้การได้ นอกเขตชลประทาน </a:t>
                      </a:r>
                      <a:r>
                        <a:rPr lang="th-TH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ล้าน ลบ.ม.)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th-TH" sz="18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 ต.ค. 59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 ต.ค. </a:t>
                      </a:r>
                      <a:r>
                        <a:rPr lang="th-TH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ผลต่าง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380.82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488.09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107.27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ภาคตะวันออกเฉียงเหนือ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881.79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1137.05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255.26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ภาคกลาง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329.70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353.14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23.44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ภาคตะวันออก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148.11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204.27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56.16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ภาคตะวันตก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76.05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97.33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21.28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ภาคใต้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600" b="1" i="0" u="none" strike="noStrike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94.80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UPC" panose="02020603050405020304" pitchFamily="18" charset="-34"/>
                          <a:cs typeface="AngsanaUPC" panose="02020603050405020304" pitchFamily="18" charset="-34"/>
                        </a:rPr>
                        <a:t>120.49</a:t>
                      </a:r>
                      <a:endParaRPr lang="th-TH" sz="1600" b="1" i="0" u="none" strike="noStrike" dirty="0">
                        <a:solidFill>
                          <a:srgbClr val="000000"/>
                        </a:solidFill>
                        <a:effectLst/>
                        <a:latin typeface="AngsanaUPC" panose="02020603050405020304" pitchFamily="18" charset="-34"/>
                        <a:cs typeface="AngsanaUPC" panose="02020603050405020304" pitchFamily="18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25.69</a:t>
                      </a:r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4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rtl="0" fontAlgn="b"/>
                      <a:r>
                        <a:rPr lang="th-TH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</a:t>
                      </a:r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,911.26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(71%)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2,400.45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(90%)</a:t>
                      </a:r>
                      <a:endParaRPr lang="th-TH" sz="1600" b="1" i="0" u="none" strike="noStrike" dirty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th-TH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489.09 </a:t>
                      </a:r>
                      <a:endParaRPr lang="en-US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</a:t>
                      </a:r>
                      <a:r>
                        <a:rPr lang="th-TH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+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19%)</a:t>
                      </a:r>
                      <a:endParaRPr lang="th-TH" sz="1600" b="1" i="0" u="none" strike="noStrike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25" name="Rectangle 24"/>
          <p:cNvSpPr/>
          <p:nvPr/>
        </p:nvSpPr>
        <p:spPr>
          <a:xfrm>
            <a:off x="815856" y="2033217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(95%)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907157" y="2494882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(97%)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59440" y="2766617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(97%)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92060" y="3640392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(87%)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5993" y="3187331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(80%)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6846" y="4844012"/>
            <a:ext cx="7809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n-U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(57%)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140" y="6460480"/>
            <a:ext cx="3010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 ณ วันที่ </a:t>
            </a:r>
            <a:r>
              <a:rPr lang="th-TH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31 ตุลาคม 2560</a:t>
            </a:r>
            <a:endParaRPr lang="th-TH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43001" y="3191221"/>
            <a:ext cx="5702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พัฒนาแหล่งน้ำขนาดเล็ก 24,293 โครงการ (ความจุเพิ่มขึ้น 157.78 ล้าน ลบ.ม.)</a:t>
            </a:r>
            <a:endParaRPr lang="th-TH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51869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52"/>
          <p:cNvSpPr>
            <a:spLocks noChangeArrowheads="1"/>
          </p:cNvSpPr>
          <p:nvPr/>
        </p:nvSpPr>
        <p:spPr bwMode="auto">
          <a:xfrm>
            <a:off x="355600" y="417513"/>
            <a:ext cx="71247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14987" y="2348880"/>
            <a:ext cx="9172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 </a:t>
            </a:r>
            <a:r>
              <a:rPr lang="en-US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ความต้องการน้ำ </a:t>
            </a:r>
            <a:b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ระหว่างเดือน พ.ย. 2560  ถึง ก.พ. 2560 (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Demand) </a:t>
            </a:r>
            <a:endParaRPr lang="th-TH" sz="4800" b="1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48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ข้อมูล</a:t>
            </a:r>
            <a:r>
              <a:rPr lang="en-US" sz="48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ณ วันที่ </a:t>
            </a:r>
            <a:r>
              <a:rPr lang="en-US" sz="48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1 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ตุลาคม 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2560)</a:t>
            </a:r>
            <a:endParaRPr lang="en-US" sz="48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สี่เหลี่ยมผืนผ้า 19"/>
          <p:cNvSpPr/>
          <p:nvPr/>
        </p:nvSpPr>
        <p:spPr>
          <a:xfrm>
            <a:off x="0" y="5715000"/>
            <a:ext cx="9144001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4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สํานักงานเลขานุการคณะกรรมการทรัพยากรน้ำแห่งชาติ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1054" y="213045"/>
            <a:ext cx="9045236" cy="1111707"/>
            <a:chOff x="71054" y="213045"/>
            <a:chExt cx="9045236" cy="1111707"/>
          </a:xfrm>
        </p:grpSpPr>
        <p:pic>
          <p:nvPicPr>
            <p:cNvPr id="18" name="Picture 17" descr="Logo DW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54" y="227472"/>
              <a:ext cx="886691" cy="1097280"/>
            </a:xfrm>
            <a:prstGeom prst="rect">
              <a:avLst/>
            </a:prstGeom>
          </p:spPr>
        </p:pic>
        <p:pic>
          <p:nvPicPr>
            <p:cNvPr id="19" name="รูปภาพ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2" t="12702" r="6509" b="13216"/>
            <a:stretch>
              <a:fillRect/>
            </a:stretch>
          </p:blipFill>
          <p:spPr>
            <a:xfrm>
              <a:off x="7644106" y="476672"/>
              <a:ext cx="1472184" cy="640080"/>
            </a:xfrm>
            <a:prstGeom prst="rect">
              <a:avLst/>
            </a:prstGeom>
          </p:spPr>
        </p:pic>
        <p:pic>
          <p:nvPicPr>
            <p:cNvPr id="21" name="รูปภาพ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r="28270"/>
            <a:stretch>
              <a:fillRect/>
            </a:stretch>
          </p:blipFill>
          <p:spPr>
            <a:xfrm>
              <a:off x="2281599" y="213617"/>
              <a:ext cx="727604" cy="1097280"/>
            </a:xfrm>
            <a:prstGeom prst="rect">
              <a:avLst/>
            </a:prstGeom>
          </p:spPr>
        </p:pic>
        <p:pic>
          <p:nvPicPr>
            <p:cNvPr id="22" name="รูปภาพ 3" descr="RID_Logo_T_tran500pix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173" y="227472"/>
              <a:ext cx="100095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 descr="ผลการค้นหารูปภาพสำหรับ โลโก้ กรมน้ำบาดาล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7" r="22604"/>
            <a:stretch>
              <a:fillRect/>
            </a:stretch>
          </p:blipFill>
          <p:spPr bwMode="auto">
            <a:xfrm>
              <a:off x="5477661" y="216350"/>
              <a:ext cx="993712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0071" y="219083"/>
              <a:ext cx="1092402" cy="1097280"/>
            </a:xfrm>
            <a:prstGeom prst="rect">
              <a:avLst/>
            </a:prstGeom>
          </p:spPr>
        </p:pic>
        <p:pic>
          <p:nvPicPr>
            <p:cNvPr id="25" name="รูปภาพ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581" y="213045"/>
              <a:ext cx="548640" cy="1097280"/>
            </a:xfrm>
            <a:prstGeom prst="rect">
              <a:avLst/>
            </a:prstGeom>
          </p:spPr>
        </p:pic>
        <p:pic>
          <p:nvPicPr>
            <p:cNvPr id="26" name="รูปภาพ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25" y="326650"/>
              <a:ext cx="1327967" cy="9144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6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Demand </a:t>
            </a:r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นอกเขตพื้นที่ชลประทาน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664" y="1700808"/>
            <a:ext cx="3232392" cy="457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00808"/>
            <a:ext cx="3232392" cy="457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" y="1700808"/>
            <a:ext cx="3232392" cy="4572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5796" y="1062555"/>
            <a:ext cx="198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อุปโภคบริโภค </a:t>
            </a:r>
          </a:p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720.95 ล้าน ลบ.ม.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07904" y="1054477"/>
            <a:ext cx="198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อุตสาหกรรม</a:t>
            </a:r>
          </a:p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541.55 ล้าน ลบ.ม.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81516" y="1053865"/>
            <a:ext cx="1980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เกษตรกรรม</a:t>
            </a:r>
          </a:p>
          <a:p>
            <a:pPr algn="ctr"/>
            <a:r>
              <a:rPr lang="th-TH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,</a:t>
            </a:r>
            <a:r>
              <a:rPr lang="th-TH" b="1" dirty="0" smtClean="0">
                <a:solidFill>
                  <a:srgbClr val="000000"/>
                </a:solidFill>
                <a:latin typeface="TH SarabunPSK" pitchFamily="34" charset="-34"/>
                <a:cs typeface="TH SarabunPSK" pitchFamily="34" charset="-34"/>
              </a:rPr>
              <a:t>017.54 ล้าน ลบ.ม.</a:t>
            </a:r>
            <a:endParaRPr lang="en-US" b="1" dirty="0">
              <a:solidFill>
                <a:srgbClr val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6" y="1061425"/>
            <a:ext cx="3852668" cy="5449338"/>
          </a:xfrm>
          <a:prstGeom prst="rect">
            <a:avLst/>
          </a:prstGeom>
        </p:spPr>
      </p:pic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7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Demand </a:t>
            </a:r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นอกเขตพื้นที่ชลประทาน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810181"/>
              </p:ext>
            </p:extLst>
          </p:nvPr>
        </p:nvGraphicFramePr>
        <p:xfrm>
          <a:off x="4283968" y="1086644"/>
          <a:ext cx="46424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554188"/>
              </a:tblGrid>
              <a:tr h="37790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ความต้องการน้ำ</a:t>
                      </a:r>
                      <a:r>
                        <a:rPr lang="en-US" sz="20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</a:t>
                      </a:r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20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อุปโภค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บริโภค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721 (16%)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ท่องเที่ยว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542 (12%)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การเกษตร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3,018 (66%)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รักษาระบบนิเวศ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302 (6%)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4,583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285066295"/>
              </p:ext>
            </p:extLst>
          </p:nvPr>
        </p:nvGraphicFramePr>
        <p:xfrm>
          <a:off x="3635896" y="3905306"/>
          <a:ext cx="5724128" cy="258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887924" y="5589240"/>
            <a:ext cx="2088232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การเกษตร</a:t>
            </a:r>
            <a:endParaRPr lang="en-US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TH SarabunPSK" pitchFamily="34" charset="-34"/>
                <a:cs typeface="TH SarabunPSK" pitchFamily="34" charset="-34"/>
              </a:rPr>
              <a:t>3,018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(66%)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04248" y="4313513"/>
            <a:ext cx="1980728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อุปโภค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-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บริโภค</a:t>
            </a:r>
            <a:endParaRPr lang="en-US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721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(16%)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04248" y="3505599"/>
            <a:ext cx="1980728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อุตสาหกรรม-ท่องเที่ยว</a:t>
            </a:r>
          </a:p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542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(12%)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 bwMode="auto">
          <a:xfrm flipH="1">
            <a:off x="5976156" y="4636679"/>
            <a:ext cx="828092" cy="16047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5796136" y="3871256"/>
            <a:ext cx="1008112" cy="3146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771800" y="3702315"/>
            <a:ext cx="1800200" cy="646331"/>
          </a:xfrm>
          <a:prstGeom prst="rect">
            <a:avLst/>
          </a:prstGeom>
          <a:solidFill>
            <a:schemeClr val="accent3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รักษาระบบนิเวศ</a:t>
            </a:r>
          </a:p>
          <a:p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302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ล้าน ลบ.ม.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(6%)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 bwMode="auto">
          <a:xfrm>
            <a:off x="4572000" y="4025481"/>
            <a:ext cx="648072" cy="2528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 txBox="1">
            <a:spLocks noGrp="1"/>
          </p:cNvSpPr>
          <p:nvPr/>
        </p:nvSpPr>
        <p:spPr bwMode="auto">
          <a:xfrm>
            <a:off x="7010400" y="6538913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1200">
                <a:solidFill>
                  <a:srgbClr val="FFFFFF"/>
                </a:solidFill>
              </a:rPr>
              <a:t>Page </a:t>
            </a:r>
            <a:fld id="{E52E9AD8-A2A6-486E-8709-87FA18EF3B2B}" type="slidenum">
              <a:rPr lang="en-GB" sz="1200">
                <a:solidFill>
                  <a:srgbClr val="FFFFFF"/>
                </a:solidFill>
              </a:rPr>
              <a:pPr algn="r"/>
              <a:t>8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256" y="76200"/>
            <a:ext cx="9067800" cy="762000"/>
          </a:xfrm>
        </p:spPr>
        <p:txBody>
          <a:bodyPr/>
          <a:lstStyle/>
          <a:p>
            <a:pPr eaLnBrk="1" hangingPunct="1"/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Demand </a:t>
            </a:r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Supply </a:t>
            </a:r>
            <a:r>
              <a:rPr lang="th-TH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ทั้งประเทศ</a:t>
            </a:r>
            <a:r>
              <a:rPr lang="en-US" sz="4400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endParaRPr lang="en-GB" sz="440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32040" y="908720"/>
            <a:ext cx="38395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ระหว่างเดือน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พ.ย.60 ถึง ก.พ.61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02741"/>
              </p:ext>
            </p:extLst>
          </p:nvPr>
        </p:nvGraphicFramePr>
        <p:xfrm>
          <a:off x="4569156" y="4489991"/>
          <a:ext cx="4361424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440"/>
                <a:gridCol w="1828984"/>
              </a:tblGrid>
              <a:tr h="21602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พื้นที่</a:t>
                      </a:r>
                      <a:endParaRPr lang="en-US" sz="2000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Supply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นอกเขตชลประทาน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2,400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16024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chemeClr val="tx1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2,400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16657"/>
            <a:ext cx="2533668" cy="35837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7" y="3197886"/>
            <a:ext cx="2596383" cy="3672408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926502"/>
              </p:ext>
            </p:extLst>
          </p:nvPr>
        </p:nvGraphicFramePr>
        <p:xfrm>
          <a:off x="4577219" y="1484784"/>
          <a:ext cx="436419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7712"/>
                <a:gridCol w="1936478"/>
              </a:tblGrid>
              <a:tr h="377900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กิจกรรม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Demand</a:t>
                      </a:r>
                      <a:endParaRPr lang="en-US" sz="2000" baseline="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(ล้าน</a:t>
                      </a:r>
                      <a:r>
                        <a:rPr lang="th-TH" sz="20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ลบ.ม.)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อุปโภค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บริโภค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721 (16%)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อุตสาหกรรม</a:t>
                      </a:r>
                      <a:r>
                        <a:rPr lang="en-US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-</a:t>
                      </a:r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ท่องเที่ยว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542 (12%)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การเกษตร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3,018 (66%)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รักษาระบบนิเวศ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302 (6%)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</a:tr>
              <a:tr h="209945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 smtClean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รวม</a:t>
                      </a:r>
                      <a:endParaRPr lang="en-US" sz="2000" b="1" dirty="0">
                        <a:solidFill>
                          <a:srgbClr val="002060"/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4,583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153316" y="3501008"/>
            <a:ext cx="1436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H SarabunPSK" pitchFamily="34" charset="-34"/>
                <a:cs typeface="TH SarabunPSK" pitchFamily="34" charset="-34"/>
              </a:rPr>
              <a:t>Demand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06146" y="1223438"/>
            <a:ext cx="12073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H SarabunPSK" pitchFamily="34" charset="-34"/>
                <a:cs typeface="TH SarabunPSK" pitchFamily="34" charset="-34"/>
              </a:rPr>
              <a:t>Supply</a:t>
            </a:r>
            <a:endParaRPr lang="en-US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52"/>
          <p:cNvSpPr>
            <a:spLocks noChangeArrowheads="1"/>
          </p:cNvSpPr>
          <p:nvPr/>
        </p:nvSpPr>
        <p:spPr bwMode="auto">
          <a:xfrm>
            <a:off x="355600" y="417513"/>
            <a:ext cx="71247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2000" b="1" i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349220" y="2564904"/>
            <a:ext cx="96984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ประเด็นที่ </a:t>
            </a:r>
            <a:r>
              <a:rPr lang="en-US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สมดุลน้ำระดับอำเภอ </a:t>
            </a:r>
          </a:p>
          <a:p>
            <a:pPr algn="ctr"/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Water balance) </a:t>
            </a:r>
            <a:endParaRPr lang="th-TH" sz="4800" b="1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ข้อมูล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ณ วันที่ 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31 </a:t>
            </a:r>
            <a:r>
              <a:rPr lang="th-TH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ตุลาคม </a:t>
            </a:r>
            <a:r>
              <a:rPr lang="en-US" sz="48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2560)</a:t>
            </a:r>
          </a:p>
        </p:txBody>
      </p:sp>
      <p:sp>
        <p:nvSpPr>
          <p:cNvPr id="6" name="สี่เหลี่ยมผืนผ้า 19"/>
          <p:cNvSpPr/>
          <p:nvPr/>
        </p:nvSpPr>
        <p:spPr>
          <a:xfrm>
            <a:off x="0" y="5715000"/>
            <a:ext cx="9144001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4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สํานักงานเลขานุการคณะกรรมการทรัพยากรน้ำแห่งชาติ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1054" y="213045"/>
            <a:ext cx="9045236" cy="1111707"/>
            <a:chOff x="71054" y="213045"/>
            <a:chExt cx="9045236" cy="1111707"/>
          </a:xfrm>
        </p:grpSpPr>
        <p:pic>
          <p:nvPicPr>
            <p:cNvPr id="18" name="Picture 17" descr="Logo DW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54" y="227472"/>
              <a:ext cx="886691" cy="1097280"/>
            </a:xfrm>
            <a:prstGeom prst="rect">
              <a:avLst/>
            </a:prstGeom>
          </p:spPr>
        </p:pic>
        <p:pic>
          <p:nvPicPr>
            <p:cNvPr id="19" name="รูปภาพ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62" t="12702" r="6509" b="13216"/>
            <a:stretch>
              <a:fillRect/>
            </a:stretch>
          </p:blipFill>
          <p:spPr>
            <a:xfrm>
              <a:off x="7644106" y="476672"/>
              <a:ext cx="1472184" cy="640080"/>
            </a:xfrm>
            <a:prstGeom prst="rect">
              <a:avLst/>
            </a:prstGeom>
          </p:spPr>
        </p:pic>
        <p:pic>
          <p:nvPicPr>
            <p:cNvPr id="21" name="รูปภาพ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87" r="28270"/>
            <a:stretch>
              <a:fillRect/>
            </a:stretch>
          </p:blipFill>
          <p:spPr>
            <a:xfrm>
              <a:off x="2281599" y="213617"/>
              <a:ext cx="727604" cy="1097280"/>
            </a:xfrm>
            <a:prstGeom prst="rect">
              <a:avLst/>
            </a:prstGeom>
          </p:spPr>
        </p:pic>
        <p:pic>
          <p:nvPicPr>
            <p:cNvPr id="22" name="รูปภาพ 3" descr="RID_Logo_T_tran500pix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173" y="227472"/>
              <a:ext cx="1000951" cy="109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 descr="ผลการค้นหารูปภาพสำหรับ โลโก้ กรมน้ำบาดาล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67" r="22604"/>
            <a:stretch>
              <a:fillRect/>
            </a:stretch>
          </p:blipFill>
          <p:spPr bwMode="auto">
            <a:xfrm>
              <a:off x="5477661" y="216350"/>
              <a:ext cx="993712" cy="1097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30071" y="219083"/>
              <a:ext cx="1092402" cy="1097280"/>
            </a:xfrm>
            <a:prstGeom prst="rect">
              <a:avLst/>
            </a:prstGeom>
          </p:spPr>
        </p:pic>
        <p:pic>
          <p:nvPicPr>
            <p:cNvPr id="25" name="รูปภาพ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581" y="213045"/>
              <a:ext cx="548640" cy="1097280"/>
            </a:xfrm>
            <a:prstGeom prst="rect">
              <a:avLst/>
            </a:prstGeom>
          </p:spPr>
        </p:pic>
        <p:pic>
          <p:nvPicPr>
            <p:cNvPr id="26" name="รูปภาพ 1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025" y="326650"/>
              <a:ext cx="1327967" cy="9144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entury Gothic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rowallia New" pitchFamily="34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Browallia New" pitchFamily="34" charset="-34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6_Default Design">
  <a:themeElements>
    <a:clrScheme name="16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6_Default Design">
      <a:majorFont>
        <a:latin typeface="Century Gothic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6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6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6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12986</TotalTime>
  <Words>912</Words>
  <Application>Microsoft Office PowerPoint</Application>
  <PresentationFormat>On-screen Show (4:3)</PresentationFormat>
  <Paragraphs>239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30" baseType="lpstr">
      <vt:lpstr>Gulim</vt:lpstr>
      <vt:lpstr>Malgun Gothic</vt:lpstr>
      <vt:lpstr>Angsana New</vt:lpstr>
      <vt:lpstr>AngsanaUPC</vt:lpstr>
      <vt:lpstr>Arial</vt:lpstr>
      <vt:lpstr>Browallia New</vt:lpstr>
      <vt:lpstr>Calibri</vt:lpstr>
      <vt:lpstr>Century</vt:lpstr>
      <vt:lpstr>Century Gothic</vt:lpstr>
      <vt:lpstr>Cordia New</vt:lpstr>
      <vt:lpstr>Sylfaen</vt:lpstr>
      <vt:lpstr>Tahoma</vt:lpstr>
      <vt:lpstr>TH SarabunPSK</vt:lpstr>
      <vt:lpstr>Times New Roman</vt:lpstr>
      <vt:lpstr>7_ชุดรูปแบบของ Office</vt:lpstr>
      <vt:lpstr>Default Design</vt:lpstr>
      <vt:lpstr>4_Office Theme</vt:lpstr>
      <vt:lpstr>16_Default Design</vt:lpstr>
      <vt:lpstr>PowerPoint Presentation</vt:lpstr>
      <vt:lpstr>ประเด็นการนำเสนอ:</vt:lpstr>
      <vt:lpstr>PowerPoint Presentation</vt:lpstr>
      <vt:lpstr>ปริมาณน้ำนอกเขตชลประทาน :</vt:lpstr>
      <vt:lpstr>PowerPoint Presentation</vt:lpstr>
      <vt:lpstr>Demand นอกเขตพื้นที่ชลประทาน:</vt:lpstr>
      <vt:lpstr>Demand นอกเขตพื้นที่ชลประทาน:</vt:lpstr>
      <vt:lpstr>Demand และ Supply ทั้งประเทศ:</vt:lpstr>
      <vt:lpstr>PowerPoint Presentation</vt:lpstr>
      <vt:lpstr>สมดุลน้ำนอกเขตพื้นที่ชลประทาน:</vt:lpstr>
      <vt:lpstr>สรุปผลการวิเคราะห์สมดุลน้ำของประเทศไทย:</vt:lpstr>
      <vt:lpstr>จบการนำเสนอ : ขอบคุณครับ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609</cp:revision>
  <cp:lastPrinted>2017-01-17T07:02:26Z</cp:lastPrinted>
  <dcterms:created xsi:type="dcterms:W3CDTF">2016-09-11T06:10:36Z</dcterms:created>
  <dcterms:modified xsi:type="dcterms:W3CDTF">2018-01-16T01:47:45Z</dcterms:modified>
</cp:coreProperties>
</file>