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4" r:id="rId2"/>
  </p:sldMasterIdLst>
  <p:notesMasterIdLst>
    <p:notesMasterId r:id="rId44"/>
  </p:notesMasterIdLst>
  <p:sldIdLst>
    <p:sldId id="257" r:id="rId3"/>
    <p:sldId id="270" r:id="rId4"/>
    <p:sldId id="271" r:id="rId5"/>
    <p:sldId id="272" r:id="rId6"/>
    <p:sldId id="274" r:id="rId7"/>
    <p:sldId id="275" r:id="rId8"/>
    <p:sldId id="313" r:id="rId9"/>
    <p:sldId id="276" r:id="rId10"/>
    <p:sldId id="315" r:id="rId11"/>
    <p:sldId id="258" r:id="rId12"/>
    <p:sldId id="278" r:id="rId13"/>
    <p:sldId id="282" r:id="rId14"/>
    <p:sldId id="283" r:id="rId15"/>
    <p:sldId id="259" r:id="rId16"/>
    <p:sldId id="285" r:id="rId17"/>
    <p:sldId id="260" r:id="rId18"/>
    <p:sldId id="286" r:id="rId19"/>
    <p:sldId id="289" r:id="rId20"/>
    <p:sldId id="288" r:id="rId21"/>
    <p:sldId id="290" r:id="rId22"/>
    <p:sldId id="287" r:id="rId23"/>
    <p:sldId id="291" r:id="rId24"/>
    <p:sldId id="292" r:id="rId25"/>
    <p:sldId id="293" r:id="rId26"/>
    <p:sldId id="294" r:id="rId27"/>
    <p:sldId id="312" r:id="rId28"/>
    <p:sldId id="295" r:id="rId29"/>
    <p:sldId id="296" r:id="rId30"/>
    <p:sldId id="297" r:id="rId31"/>
    <p:sldId id="306" r:id="rId32"/>
    <p:sldId id="300" r:id="rId33"/>
    <p:sldId id="307" r:id="rId34"/>
    <p:sldId id="302" r:id="rId35"/>
    <p:sldId id="301" r:id="rId36"/>
    <p:sldId id="303" r:id="rId37"/>
    <p:sldId id="308" r:id="rId38"/>
    <p:sldId id="299" r:id="rId39"/>
    <p:sldId id="304" r:id="rId40"/>
    <p:sldId id="309" r:id="rId41"/>
    <p:sldId id="310" r:id="rId42"/>
    <p:sldId id="305" r:id="rId4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C45E"/>
    <a:srgbClr val="FFCC66"/>
    <a:srgbClr val="CC9900"/>
    <a:srgbClr val="996600"/>
    <a:srgbClr val="A0CEDC"/>
    <a:srgbClr val="AECCE4"/>
    <a:srgbClr val="66FF33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78" y="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8C1717A-6573-43DE-895E-73A788D662C7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4C6294AA-0AEB-450C-B8D9-F1261DD7AE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32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60B6E-2AB0-4AE1-866A-9AF2F739AD4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5941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A234-7548-4C17-A6FF-A783F354B41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28616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0B938-55D1-4922-8959-E660544AB9F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63813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C321D-5640-475E-8B93-8C03F9AA5FD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5280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CAF4D-0E60-4D3F-90E7-C38FF0D75BF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8982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DC5F5-C7C7-4E6A-ABEC-6BB428D340C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4241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BCFA5-3079-42A2-907E-339A4C9A8E8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25012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EA102-3704-4824-AD7B-34AE08843A4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4413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28DAD-04C9-4EC2-8B96-21D7EAC78EA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4130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D1644-DD22-4382-8AF7-AC82AE373C6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13306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03AA0-D5E0-42BA-AC06-6EAA8C0D442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5244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AE196A8-1689-4B14-A48D-9AC570E2066A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458A5E2-90EB-4E9B-9640-458F64DA70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4726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D8692CC-C102-4343-8293-259EFEC3A0A4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F614790-E1D1-427E-AB3D-BA8C80B42B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2747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B84F40C-00C4-41FD-B900-3BFEC4FBC8FE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3AE3A2C-B94E-4E91-BDB2-E9F133EF30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7195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280A40B-6CBF-47D9-8C3C-8B7AB493C885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9FE43E0-7BF3-42C6-9B61-AE8E6CF57F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1370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8146321-B560-47E6-BA56-BB5B7A65B922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EFE0838-130E-40C7-857C-8554A7FA9B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0788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78E5768-0987-4CB2-81F7-3AC5E0B3BF85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9B89364-C4C1-4AB7-AA19-B3E375F35C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4704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06F9180-256E-4A15-A3AD-B55E42570A8C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53A13C3-0763-48A4-B56D-08A351A7EC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4812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21FF4B5-5F45-41FD-B34C-C4B76E3E20AC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7E88D6C-035A-4CB5-A7F9-5C6C4270D0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9640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A2D84E2-1CA2-4D07-808E-A6EA0A66AEAA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8A6007-8BDE-4377-8D40-A4E34793EB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0671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7DD63B5-95F1-42AB-A886-5CB8F3AEBA83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4F0B935-B754-4125-A87E-A472C5FB6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77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0"/>
            <a:ext cx="20574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33400"/>
            <a:ext cx="601980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248166A-1913-4BB0-B6B6-26C761667982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4CC8474-024D-46D6-B403-058AD7C51B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866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/>
            </a:gs>
            <a:gs pos="100000">
              <a:srgbClr val="0000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 smtClean="0"/>
              <a:t>คลิกเพื่อแก้ไขลักษณะชื่อเรื่องต้นแบบ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en-US" smtClean="0"/>
              <a:t>ระดับที่สอง</a:t>
            </a:r>
          </a:p>
          <a:p>
            <a:pPr lvl="2"/>
            <a:r>
              <a:rPr lang="th-TH" altLang="en-US" smtClean="0"/>
              <a:t>ระดับที่สาม</a:t>
            </a:r>
          </a:p>
          <a:p>
            <a:pPr lvl="3"/>
            <a:r>
              <a:rPr lang="th-TH" altLang="en-US" smtClean="0"/>
              <a:t>ระดับที่สี่</a:t>
            </a:r>
          </a:p>
          <a:p>
            <a:pPr lvl="4"/>
            <a:r>
              <a:rPr lang="th-TH" altLang="en-US" smtClean="0"/>
              <a:t>ระดับที่ห้า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  <a:cs typeface="Angsana New" panose="02020603050405020304" pitchFamily="18" charset="-34"/>
              </a:defRPr>
            </a:lvl1pPr>
          </a:lstStyle>
          <a:p>
            <a:pPr>
              <a:defRPr/>
            </a:pPr>
            <a:fld id="{AEB5DA2E-29D8-4B80-ABF5-266BB527CA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2051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533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>
              <a:solidFill>
                <a:srgbClr val="FFFF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rgbClr val="FFFFFF"/>
                </a:solidFill>
                <a:latin typeface="Calibri" panose="020F0502020204030204" pitchFamily="34" charset="0"/>
                <a:cs typeface="Arial" charset="0"/>
              </a:defRPr>
            </a:lvl1pPr>
          </a:lstStyle>
          <a:p>
            <a:pPr>
              <a:defRPr/>
            </a:pPr>
            <a:fld id="{3CA865B5-52E0-487D-8887-454F0BF02F22}" type="datetimeFigureOut">
              <a:rPr lang="en-US"/>
              <a:pPr>
                <a:defRPr/>
              </a:pPr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rgbClr val="FFFFFF"/>
                </a:solidFill>
                <a:latin typeface="Calibri" panose="020F0502020204030204" pitchFamily="34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400" b="1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F46EC81-4218-47CC-A3F5-08D3C3AA92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182563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730250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cs typeface="+mn-cs"/>
        </a:defRPr>
      </a:lvl3pPr>
      <a:lvl4pPr marL="1004888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1600">
          <a:solidFill>
            <a:schemeClr val="tx1"/>
          </a:solidFill>
          <a:latin typeface="+mn-lt"/>
          <a:cs typeface="+mn-cs"/>
        </a:defRPr>
      </a:lvl4pPr>
      <a:lvl5pPr marL="1187450" indent="-1365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400">
          <a:solidFill>
            <a:schemeClr val="tx1"/>
          </a:solidFill>
          <a:latin typeface="+mn-lt"/>
          <a:cs typeface="+mn-cs"/>
        </a:defRPr>
      </a:lvl5pPr>
      <a:lvl6pPr marL="1644650" indent="-1365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>
          <a:solidFill>
            <a:schemeClr val="tx1"/>
          </a:solidFill>
          <a:latin typeface="+mn-lt"/>
          <a:cs typeface="+mn-cs"/>
        </a:defRPr>
      </a:lvl6pPr>
      <a:lvl7pPr marL="2101850" indent="-1365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>
          <a:solidFill>
            <a:schemeClr val="tx1"/>
          </a:solidFill>
          <a:latin typeface="+mn-lt"/>
          <a:cs typeface="+mn-cs"/>
        </a:defRPr>
      </a:lvl7pPr>
      <a:lvl8pPr marL="2559050" indent="-1365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>
          <a:solidFill>
            <a:schemeClr val="tx1"/>
          </a:solidFill>
          <a:latin typeface="+mn-lt"/>
          <a:cs typeface="+mn-cs"/>
        </a:defRPr>
      </a:lvl8pPr>
      <a:lvl9pPr marL="3016250" indent="-1365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908050"/>
            <a:ext cx="9144000" cy="22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en-US" sz="2800" b="1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นโยบายสาธารณะ</a:t>
            </a:r>
            <a:endParaRPr lang="en-US" altLang="en-US" sz="2800" b="1">
              <a:solidFill>
                <a:srgbClr val="FFFFFF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en-US" sz="2800" b="1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เพื่อการใช้ประโยชน์หาดทรายอย่างยั่งยืน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en-US" altLang="en-US" sz="1400">
                <a:solidFill>
                  <a:srgbClr val="FF99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altLang="en-US" sz="1400">
                <a:solidFill>
                  <a:srgbClr val="FF9900"/>
                </a:solidFill>
                <a:latin typeface="Tahoma" panose="020B0604030504040204" pitchFamily="34" charset="0"/>
                <a:cs typeface="Tahoma" panose="020B0604030504040204" pitchFamily="34" charset="0"/>
              </a:rPr>
            </a:br>
            <a:r>
              <a:rPr lang="en-US" altLang="en-US" sz="1400">
                <a:solidFill>
                  <a:srgbClr val="FF99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altLang="en-US" sz="1400">
                <a:solidFill>
                  <a:srgbClr val="FF9900"/>
                </a:solidFill>
                <a:latin typeface="Tahoma" panose="020B0604030504040204" pitchFamily="34" charset="0"/>
                <a:cs typeface="Tahoma" panose="020B0604030504040204" pitchFamily="34" charset="0"/>
              </a:rPr>
            </a:br>
            <a:r>
              <a:rPr lang="en-US" altLang="en-US" sz="1800" b="1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4 </a:t>
            </a:r>
            <a:r>
              <a:rPr lang="th-TH" altLang="en-US" sz="1800" b="1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กันยายน</a:t>
            </a:r>
            <a:r>
              <a:rPr lang="th-TH" altLang="en-US" sz="180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80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2556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rgbClr val="E0C45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en-US" sz="180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(รายงานระยะกลาง)</a:t>
            </a:r>
            <a:endParaRPr lang="th-TH" altLang="en-US" sz="2800">
              <a:solidFill>
                <a:srgbClr val="E0C45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24400"/>
            <a:ext cx="8137525" cy="1657350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</a:pPr>
            <a:r>
              <a:rPr lang="th-TH" altLang="en-US" sz="1800" b="1" smtClean="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คณะนักวิจัย</a:t>
            </a:r>
          </a:p>
          <a:p>
            <a:pPr algn="l" eaLnBrk="1" hangingPunct="1">
              <a:lnSpc>
                <a:spcPct val="80000"/>
              </a:lnSpc>
            </a:pPr>
            <a:r>
              <a:rPr lang="th-TH" altLang="en-US" sz="1600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ผศ</a:t>
            </a:r>
            <a:r>
              <a:rPr lang="en-US" altLang="en-US" sz="1600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altLang="en-US" sz="1600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กัลยาณี  พรพิเนตพงศ์  อาจารย์จริยภัทร บุญมา ดร.โสภิณ จิระเกียรติกุล อาจารย์ธีรวัฒน์  ขวัญใจ อาจารย์แบ้งค์ งามอรุณโชติ</a:t>
            </a:r>
          </a:p>
          <a:p>
            <a:pPr algn="l" eaLnBrk="1" hangingPunct="1">
              <a:lnSpc>
                <a:spcPct val="80000"/>
              </a:lnSpc>
            </a:pPr>
            <a:endParaRPr lang="th-TH" altLang="en-US" sz="1600" smtClean="0">
              <a:solidFill>
                <a:schemeClr val="bg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l" eaLnBrk="1" hangingPunct="1">
              <a:lnSpc>
                <a:spcPct val="80000"/>
              </a:lnSpc>
            </a:pPr>
            <a:r>
              <a:rPr lang="th-TH" altLang="en-US" sz="1800" b="1" smtClean="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สนับสนุนโดย </a:t>
            </a:r>
          </a:p>
          <a:p>
            <a:pPr algn="l" eaLnBrk="1" hangingPunct="1">
              <a:lnSpc>
                <a:spcPct val="80000"/>
              </a:lnSpc>
            </a:pPr>
            <a:r>
              <a:rPr lang="th-TH" altLang="en-US" sz="1600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แผนงานสร้างเสริมนโยบายสาธารณที่ดี (นสธ.)</a:t>
            </a:r>
          </a:p>
          <a:p>
            <a:pPr algn="l" eaLnBrk="1" hangingPunct="1">
              <a:lnSpc>
                <a:spcPct val="80000"/>
              </a:lnSpc>
            </a:pPr>
            <a:endParaRPr lang="th-TH" altLang="en-US" sz="1600" smtClean="0">
              <a:solidFill>
                <a:schemeClr val="bg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8" y="906463"/>
            <a:ext cx="9144000" cy="863600"/>
          </a:xfrm>
        </p:spPr>
        <p:txBody>
          <a:bodyPr lIns="489600"/>
          <a:lstStyle/>
          <a:p>
            <a:pPr marL="838200" indent="-838200">
              <a:defRPr/>
            </a:pPr>
            <a:r>
              <a:rPr lang="th-TH" sz="2800" b="1" dirty="0" smtClean="0">
                <a:solidFill>
                  <a:schemeClr val="bg1">
                    <a:lumMod val="95000"/>
                  </a:schemeClr>
                </a:solidFill>
                <a:cs typeface="Tahoma" panose="020B0604030504040204" pitchFamily="34" charset="0"/>
              </a:rPr>
              <a:t>สาเหตุหลักของปัญหาการกัดเซาะ</a:t>
            </a:r>
          </a:p>
        </p:txBody>
      </p:sp>
      <p:sp>
        <p:nvSpPr>
          <p:cNvPr id="972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6263" y="1666875"/>
            <a:ext cx="5840412" cy="1039813"/>
          </a:xfrm>
        </p:spPr>
        <p:txBody>
          <a:bodyPr/>
          <a:lstStyle/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th-TH" sz="2200" b="1" i="1" dirty="0" smtClean="0">
                <a:solidFill>
                  <a:srgbClr val="FFFF00"/>
                </a:solidFill>
                <a:cs typeface="Tahoma" pitchFamily="34" charset="0"/>
              </a:rPr>
              <a:t>การรุกล้ำเขตที่เป็นอิทธิพลของชายฝั่ง</a:t>
            </a: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th-TH" sz="2200" b="1" i="1" dirty="0" smtClean="0">
                <a:solidFill>
                  <a:srgbClr val="FFFF00"/>
                </a:solidFill>
                <a:cs typeface="Tahoma" pitchFamily="34" charset="0"/>
              </a:rPr>
              <a:t>ด้วยโครงสร้างแข็งต่างๆ</a:t>
            </a:r>
          </a:p>
          <a:p>
            <a:pPr algn="ctr">
              <a:lnSpc>
                <a:spcPct val="150000"/>
              </a:lnSpc>
              <a:defRPr/>
            </a:pPr>
            <a:endParaRPr lang="th-TH" sz="2200" b="1" i="1" dirty="0" smtClean="0">
              <a:solidFill>
                <a:srgbClr val="FFFF00"/>
              </a:solidFill>
              <a:cs typeface="Tahoma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3263900"/>
            <a:ext cx="2455863" cy="3192463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</p:spPr>
      </p:pic>
      <p:cxnSp>
        <p:nvCxnSpPr>
          <p:cNvPr id="3" name="Straight Connector 2"/>
          <p:cNvCxnSpPr/>
          <p:nvPr/>
        </p:nvCxnSpPr>
        <p:spPr>
          <a:xfrm>
            <a:off x="3957638" y="2133600"/>
            <a:ext cx="546100" cy="0"/>
          </a:xfrm>
          <a:prstGeom prst="line">
            <a:avLst/>
          </a:prstGeom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762375" y="2708275"/>
            <a:ext cx="1647825" cy="7938"/>
          </a:xfrm>
          <a:prstGeom prst="line">
            <a:avLst/>
          </a:prstGeom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3"/>
          <p:cNvSpPr txBox="1">
            <a:spLocks noChangeArrowheads="1"/>
          </p:cNvSpPr>
          <p:nvPr/>
        </p:nvSpPr>
        <p:spPr bwMode="auto">
          <a:xfrm flipH="1">
            <a:off x="3762375" y="3146425"/>
            <a:ext cx="4313238" cy="128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th-TH" altLang="en-US" sz="2200" b="1">
                <a:solidFill>
                  <a:srgbClr val="CCFF33"/>
                </a:solidFill>
                <a:cs typeface="Tahoma" panose="020B0604030504040204" pitchFamily="34" charset="0"/>
              </a:rPr>
              <a:t>ความพยายามสลายพลังคลื่น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th-TH" altLang="en-US" sz="2200" b="1">
                <a:solidFill>
                  <a:srgbClr val="CCFF33"/>
                </a:solidFill>
                <a:cs typeface="Tahoma" panose="020B0604030504040204" pitchFamily="34" charset="0"/>
              </a:rPr>
              <a:t>ด้วยโครงสร้าง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 flipH="1">
            <a:off x="3633788" y="4362450"/>
            <a:ext cx="4451350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lnSpc>
                <a:spcPct val="150000"/>
              </a:lnSpc>
              <a:buFontTx/>
              <a:buNone/>
            </a:pPr>
            <a:r>
              <a:rPr lang="th-TH" altLang="en-US" sz="2400" b="1">
                <a:solidFill>
                  <a:srgbClr val="FFFFFF"/>
                </a:solidFill>
                <a:cs typeface="Tahoma" panose="020B0604030504040204" pitchFamily="34" charset="0"/>
              </a:rPr>
              <a:t>แต่..  วัสดุที่ดีที่สุดคือ </a:t>
            </a:r>
            <a:r>
              <a:rPr lang="en-US" altLang="en-US" sz="2400" b="1">
                <a:solidFill>
                  <a:srgbClr val="FFFFFF"/>
                </a:solidFill>
                <a:cs typeface="Tahoma" panose="020B0604030504040204" pitchFamily="34" charset="0"/>
              </a:rPr>
              <a:t>“</a:t>
            </a:r>
            <a:r>
              <a:rPr lang="th-TH" altLang="en-US" sz="2400" b="1">
                <a:solidFill>
                  <a:srgbClr val="FFFFFF"/>
                </a:solidFill>
                <a:cs typeface="Tahoma" panose="020B0604030504040204" pitchFamily="34" charset="0"/>
              </a:rPr>
              <a:t>ทราย</a:t>
            </a:r>
            <a:r>
              <a:rPr lang="en-US" altLang="en-US" sz="2400" b="1">
                <a:solidFill>
                  <a:srgbClr val="FFFFFF"/>
                </a:solidFill>
                <a:cs typeface="Tahoma" panose="020B0604030504040204" pitchFamily="34" charset="0"/>
              </a:rPr>
              <a:t>”</a:t>
            </a:r>
            <a:endParaRPr lang="th-TH" altLang="en-US" sz="2400" b="1">
              <a:solidFill>
                <a:srgbClr val="FFFFFF"/>
              </a:solidFill>
              <a:cs typeface="Tahoma" panose="020B0604030504040204" pitchFamily="34" charset="0"/>
            </a:endParaRPr>
          </a:p>
        </p:txBody>
      </p:sp>
      <p:sp>
        <p:nvSpPr>
          <p:cNvPr id="6" name="Notched Right Arrow 5"/>
          <p:cNvSpPr/>
          <p:nvPr/>
        </p:nvSpPr>
        <p:spPr>
          <a:xfrm rot="5400000">
            <a:off x="4398169" y="2855119"/>
            <a:ext cx="377825" cy="439737"/>
          </a:xfrm>
          <a:prstGeom prst="notchedRigh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>
              <a:solidFill>
                <a:srgbClr val="FFFFFF"/>
              </a:solidFill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5148263" y="122238"/>
            <a:ext cx="3995737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8960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9pPr>
          </a:lstStyle>
          <a:p>
            <a:pPr marL="838200" indent="-838200" algn="r">
              <a:defRPr/>
            </a:pPr>
            <a:r>
              <a:rPr lang="th-TH" sz="2000" b="1" kern="0" dirty="0" smtClean="0">
                <a:solidFill>
                  <a:schemeClr val="bg1">
                    <a:lumMod val="95000"/>
                  </a:schemeClr>
                </a:solidFill>
                <a:cs typeface="Tahoma" panose="020B0604030504040204" pitchFamily="34" charset="0"/>
              </a:rPr>
              <a:t>ข้อสรุปจากการศึกษาระยะที่ </a:t>
            </a:r>
            <a:r>
              <a:rPr lang="en-US" sz="2000" b="1" kern="0" dirty="0" smtClean="0">
                <a:solidFill>
                  <a:schemeClr val="bg1">
                    <a:lumMod val="95000"/>
                  </a:schemeClr>
                </a:solidFill>
                <a:cs typeface="Tahoma" panose="020B0604030504040204" pitchFamily="34" charset="0"/>
              </a:rPr>
              <a:t>1</a:t>
            </a:r>
            <a:endParaRPr lang="th-TH" sz="2000" b="1" kern="0" dirty="0" smtClean="0">
              <a:solidFill>
                <a:schemeClr val="bg1">
                  <a:lumMod val="95000"/>
                </a:schemeClr>
              </a:solidFill>
              <a:cs typeface="Tahoma" panose="020B0604030504040204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4727575" y="549275"/>
            <a:ext cx="4308475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build="p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88" y="0"/>
            <a:ext cx="9144000" cy="863600"/>
          </a:xfrm>
        </p:spPr>
        <p:txBody>
          <a:bodyPr lIns="489600"/>
          <a:lstStyle/>
          <a:p>
            <a:pPr marL="838200" indent="-838200"/>
            <a:r>
              <a:rPr lang="th-TH" altLang="en-US" sz="2800" b="1" smtClean="0">
                <a:solidFill>
                  <a:srgbClr val="ECB374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กำเนิดการกัดเซาะ</a:t>
            </a:r>
            <a:endParaRPr lang="th-TH" altLang="en-US" sz="2800" b="1" smtClean="0">
              <a:solidFill>
                <a:srgbClr val="ECB374"/>
              </a:solidFill>
              <a:cs typeface="Tahoma" panose="020B0604030504040204" pitchFamily="34" charset="0"/>
            </a:endParaRPr>
          </a:p>
        </p:txBody>
      </p:sp>
      <p:pic>
        <p:nvPicPr>
          <p:cNvPr id="28675" name="Picture 3" descr="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863600"/>
            <a:ext cx="7091363" cy="537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 rot="3041859">
            <a:off x="4602163" y="2097088"/>
            <a:ext cx="1657350" cy="1752600"/>
          </a:xfrm>
          <a:prstGeom prst="ellipse">
            <a:avLst/>
          </a:prstGeom>
          <a:noFill/>
          <a:ln>
            <a:solidFill>
              <a:srgbClr val="C0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3579813" y="1630363"/>
            <a:ext cx="269875" cy="1057275"/>
          </a:xfrm>
          <a:prstGeom prst="straightConnector1">
            <a:avLst/>
          </a:prstGeom>
          <a:ln w="38100">
            <a:solidFill>
              <a:srgbClr val="C0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678" name="Rectangle 2"/>
          <p:cNvSpPr>
            <a:spLocks noChangeArrowheads="1"/>
          </p:cNvSpPr>
          <p:nvPr/>
        </p:nvSpPr>
        <p:spPr bwMode="auto">
          <a:xfrm>
            <a:off x="793750" y="5840413"/>
            <a:ext cx="5654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th-TH" altLang="en-US" sz="200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เขื่อนกันทราย บ้านบ่อคณที อ.ปากพนัง</a:t>
            </a:r>
            <a:r>
              <a:rPr lang="en-US" altLang="en-US" sz="200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th-TH" altLang="en-US" sz="200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ปี </a:t>
            </a:r>
            <a:r>
              <a:rPr lang="en-US" altLang="en-US" sz="200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2527</a:t>
            </a:r>
            <a:endParaRPr lang="th-TH" altLang="en-US" sz="2000">
              <a:solidFill>
                <a:schemeClr val="bg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679" name="Text Box 9"/>
          <p:cNvSpPr txBox="1">
            <a:spLocks noChangeArrowheads="1"/>
          </p:cNvSpPr>
          <p:nvPr/>
        </p:nvSpPr>
        <p:spPr bwMode="auto">
          <a:xfrm>
            <a:off x="3975100" y="6384925"/>
            <a:ext cx="5075238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0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ภาพ</a:t>
            </a:r>
            <a:r>
              <a:rPr lang="en-US" altLang="en-US" sz="20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  <a:r>
              <a:rPr lang="th-TH" altLang="en-US" sz="20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ประเสริฐพงค์ ศรนุวัฒน์</a:t>
            </a:r>
            <a:endParaRPr lang="en-US" altLang="en-US" sz="20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9"/>
          <p:cNvSpPr txBox="1">
            <a:spLocks noChangeArrowheads="1"/>
          </p:cNvSpPr>
          <p:nvPr/>
        </p:nvSpPr>
        <p:spPr bwMode="auto">
          <a:xfrm>
            <a:off x="6215063" y="6488113"/>
            <a:ext cx="2903537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000" i="1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ที่มา</a:t>
            </a:r>
            <a:r>
              <a:rPr lang="en-US" altLang="en-US" sz="2000" i="1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  <a:r>
              <a:rPr lang="th-TH" altLang="en-US" sz="2000" i="1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หาดทราย(</a:t>
            </a:r>
            <a:r>
              <a:rPr lang="en-US" altLang="en-US" sz="2000" i="1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3</a:t>
            </a:r>
            <a:r>
              <a:rPr lang="th-TH" altLang="en-US" sz="2000" i="1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)</a:t>
            </a:r>
            <a:r>
              <a:rPr lang="en-US" altLang="en-US" sz="2000" i="1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, 2555</a:t>
            </a:r>
          </a:p>
        </p:txBody>
      </p:sp>
      <p:sp>
        <p:nvSpPr>
          <p:cNvPr id="29699" name="Rectangle 6"/>
          <p:cNvSpPr>
            <a:spLocks noChangeArrowheads="1"/>
          </p:cNvSpPr>
          <p:nvPr/>
        </p:nvSpPr>
        <p:spPr bwMode="auto">
          <a:xfrm>
            <a:off x="5105400" y="114300"/>
            <a:ext cx="36814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th-TH" altLang="en-US" sz="2800" b="1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คลื่นสร้างหาด </a:t>
            </a:r>
            <a:endParaRPr lang="en-US" altLang="en-US" sz="1400" b="1">
              <a:solidFill>
                <a:schemeClr val="bg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th-TH" altLang="en-US" sz="2800" b="1">
                <a:solidFill>
                  <a:srgbClr val="CCFF33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กลไกธรรมชาติ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877888" y="1592263"/>
            <a:ext cx="7412037" cy="2541587"/>
            <a:chOff x="1060704" y="1518379"/>
            <a:chExt cx="7229856" cy="2541551"/>
          </a:xfrm>
        </p:grpSpPr>
        <p:pic>
          <p:nvPicPr>
            <p:cNvPr id="29712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0704" y="1518379"/>
              <a:ext cx="7229856" cy="1781175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1060704" y="3275716"/>
              <a:ext cx="7217468" cy="7842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th-TH" sz="1800"/>
            </a:p>
          </p:txBody>
        </p:sp>
      </p:grp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6234113" y="3381375"/>
            <a:ext cx="16002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0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ทรายเคลื่อนที่</a:t>
            </a:r>
            <a:endParaRPr lang="en-US" altLang="en-US" sz="2800"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106502" name="Text Box 12"/>
          <p:cNvSpPr txBox="1">
            <a:spLocks noChangeArrowheads="1"/>
          </p:cNvSpPr>
          <p:nvPr/>
        </p:nvSpPr>
        <p:spPr bwMode="auto">
          <a:xfrm>
            <a:off x="792163" y="1060450"/>
            <a:ext cx="5827712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b="1">
                <a:solidFill>
                  <a:srgbClr val="FFFF00"/>
                </a:solidFill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การเปลี่ยนแปลงของหาดทรายตามฤดูกาล</a:t>
            </a:r>
            <a:endParaRPr lang="en-US" altLang="en-US" sz="3600">
              <a:solidFill>
                <a:srgbClr val="FFFF00"/>
              </a:solidFill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877888" y="4046538"/>
            <a:ext cx="7412037" cy="2430462"/>
            <a:chOff x="1060704" y="3974020"/>
            <a:chExt cx="7229856" cy="2429447"/>
          </a:xfrm>
        </p:grpSpPr>
        <p:pic>
          <p:nvPicPr>
            <p:cNvPr id="29710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0704" y="3974020"/>
              <a:ext cx="7229856" cy="1933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1060704" y="5908374"/>
              <a:ext cx="7229856" cy="4950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th-TH" sz="1800"/>
            </a:p>
          </p:txBody>
        </p:sp>
      </p:grp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1071563" y="5486400"/>
            <a:ext cx="29718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200" b="1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ฤดูลมสงบ </a:t>
            </a:r>
            <a:r>
              <a:rPr lang="th-TH" altLang="en-US" sz="22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-- คลื่นสร้างหาดทราย</a:t>
            </a:r>
            <a:endParaRPr lang="en-US" altLang="en-US" sz="2200"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1060450" y="3082925"/>
            <a:ext cx="4772025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200" b="1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ฤดูมรสุม </a:t>
            </a:r>
            <a:r>
              <a:rPr lang="th-TH" altLang="en-US" sz="22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-- คลื่นใหญ่พัดพาทรายไปเป็นสันดอนใต้น้ำ</a:t>
            </a:r>
            <a:endParaRPr lang="en-US" altLang="en-US" sz="2200"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6307138" y="5915025"/>
            <a:ext cx="16002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0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ทรายเคลื่อนที่</a:t>
            </a:r>
            <a:endParaRPr lang="en-US" altLang="en-US" sz="2800"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6215063" y="2913063"/>
            <a:ext cx="1143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000">
                <a:solidFill>
                  <a:srgbClr val="C00000"/>
                </a:solidFill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สันดอน</a:t>
            </a:r>
            <a:endParaRPr lang="en-US" altLang="en-US" sz="2000">
              <a:solidFill>
                <a:srgbClr val="C00000"/>
              </a:solidFill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999163" y="3724275"/>
            <a:ext cx="1620837" cy="0"/>
          </a:xfrm>
          <a:prstGeom prst="straightConnector1">
            <a:avLst/>
          </a:prstGeom>
          <a:ln w="1905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5962650" y="6257925"/>
            <a:ext cx="1620838" cy="0"/>
          </a:xfrm>
          <a:prstGeom prst="straightConnector1">
            <a:avLst/>
          </a:prstGeom>
          <a:ln w="1905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6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06502" grpId="0"/>
      <p:bldP spid="21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6113" y="1930400"/>
            <a:ext cx="5233988" cy="359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3" y="1930400"/>
            <a:ext cx="4465637" cy="359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Rectangle 6"/>
          <p:cNvSpPr>
            <a:spLocks noChangeArrowheads="1"/>
          </p:cNvSpPr>
          <p:nvPr/>
        </p:nvSpPr>
        <p:spPr bwMode="auto">
          <a:xfrm>
            <a:off x="0" y="381000"/>
            <a:ext cx="9144000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lnSpc>
                <a:spcPts val="2500"/>
              </a:lnSpc>
              <a:spcBef>
                <a:spcPct val="0"/>
              </a:spcBef>
              <a:buFontTx/>
              <a:buNone/>
            </a:pPr>
            <a:r>
              <a:rPr lang="th-TH" altLang="en-US" b="1">
                <a:solidFill>
                  <a:srgbClr val="F5F86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การคืนสภาพของหาดตามธรรมชาติ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th-TH" altLang="en-US" sz="2400" b="1">
                <a:solidFill>
                  <a:srgbClr val="F5F86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กรณีหาดสมิหลา จ.สงขลา </a:t>
            </a:r>
            <a:endParaRPr lang="en-US" altLang="en-US" sz="1200" b="1">
              <a:solidFill>
                <a:srgbClr val="F5F86C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725" name="TextBox 2"/>
          <p:cNvSpPr txBox="1">
            <a:spLocks noChangeArrowheads="1"/>
          </p:cNvSpPr>
          <p:nvPr/>
        </p:nvSpPr>
        <p:spPr bwMode="auto">
          <a:xfrm>
            <a:off x="3267075" y="5157788"/>
            <a:ext cx="11858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r>
              <a:rPr lang="th-TH" altLang="en-US" sz="2400" b="1">
                <a:latin typeface="Browallia New" panose="020B0604020202020204" pitchFamily="34" charset="-34"/>
                <a:cs typeface="Browallia New" panose="020B0604020202020204" pitchFamily="34" charset="-34"/>
              </a:rPr>
              <a:t>ปี </a:t>
            </a:r>
            <a:r>
              <a:rPr lang="en-US" altLang="en-US" sz="2400" b="1">
                <a:latin typeface="Browallia New" panose="020B0604020202020204" pitchFamily="34" charset="-34"/>
                <a:cs typeface="Browallia New" panose="020B0604020202020204" pitchFamily="34" charset="-34"/>
              </a:rPr>
              <a:t>2542</a:t>
            </a:r>
          </a:p>
        </p:txBody>
      </p:sp>
      <p:sp>
        <p:nvSpPr>
          <p:cNvPr id="30726" name="TextBox 2"/>
          <p:cNvSpPr txBox="1">
            <a:spLocks noChangeArrowheads="1"/>
          </p:cNvSpPr>
          <p:nvPr/>
        </p:nvSpPr>
        <p:spPr bwMode="auto">
          <a:xfrm>
            <a:off x="7908925" y="5127625"/>
            <a:ext cx="11858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r>
              <a:rPr lang="th-TH" altLang="en-US" sz="2400" b="1">
                <a:latin typeface="Browallia New" panose="020B0604020202020204" pitchFamily="34" charset="-34"/>
                <a:cs typeface="Browallia New" panose="020B0604020202020204" pitchFamily="34" charset="-34"/>
              </a:rPr>
              <a:t>ปี </a:t>
            </a:r>
            <a:r>
              <a:rPr lang="en-US" altLang="en-US" sz="2400" b="1">
                <a:latin typeface="Browallia New" panose="020B0604020202020204" pitchFamily="34" charset="-34"/>
                <a:cs typeface="Browallia New" panose="020B0604020202020204" pitchFamily="34" charset="-34"/>
              </a:rPr>
              <a:t>2545</a:t>
            </a:r>
          </a:p>
        </p:txBody>
      </p:sp>
      <p:sp>
        <p:nvSpPr>
          <p:cNvPr id="30727" name="Text Box 9"/>
          <p:cNvSpPr txBox="1">
            <a:spLocks noChangeArrowheads="1"/>
          </p:cNvSpPr>
          <p:nvPr/>
        </p:nvSpPr>
        <p:spPr bwMode="auto">
          <a:xfrm>
            <a:off x="4019550" y="6354763"/>
            <a:ext cx="5075238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400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ภาพ</a:t>
            </a:r>
            <a:r>
              <a:rPr lang="en-US" altLang="en-US" sz="2400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  <a:r>
              <a:rPr lang="th-TH" altLang="en-US" sz="2400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ประเสริฐพงค์ ศรนุวัฒน์</a:t>
            </a:r>
            <a:endParaRPr lang="en-US" altLang="en-US" sz="2400">
              <a:solidFill>
                <a:srgbClr val="99CC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673100" y="501650"/>
            <a:ext cx="78692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หาดทรายทำหน้าที่กันชน (ป้องกันคลื่น)</a:t>
            </a:r>
          </a:p>
        </p:txBody>
      </p:sp>
      <p:grpSp>
        <p:nvGrpSpPr>
          <p:cNvPr id="31747" name="Group 1"/>
          <p:cNvGrpSpPr>
            <a:grpSpLocks/>
          </p:cNvGrpSpPr>
          <p:nvPr/>
        </p:nvGrpSpPr>
        <p:grpSpPr bwMode="auto">
          <a:xfrm>
            <a:off x="547688" y="1660525"/>
            <a:ext cx="5767387" cy="3070225"/>
            <a:chOff x="865188" y="1915106"/>
            <a:chExt cx="7677150" cy="3949119"/>
          </a:xfrm>
        </p:grpSpPr>
        <p:pic>
          <p:nvPicPr>
            <p:cNvPr id="31750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5188" y="1920875"/>
              <a:ext cx="3829050" cy="3943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1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4239" y="1915106"/>
              <a:ext cx="3848099" cy="39459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748" name="Text Box 9"/>
          <p:cNvSpPr txBox="1">
            <a:spLocks noChangeArrowheads="1"/>
          </p:cNvSpPr>
          <p:nvPr/>
        </p:nvSpPr>
        <p:spPr bwMode="auto">
          <a:xfrm>
            <a:off x="385763" y="4727575"/>
            <a:ext cx="5075237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000" i="1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ที่มา</a:t>
            </a:r>
            <a:r>
              <a:rPr lang="en-US" altLang="en-US" sz="2000" i="1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  <a:r>
              <a:rPr lang="th-TH" altLang="en-US" sz="2000" i="1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กรมทรัพยากรทางทะเลและชายฝั่ง</a:t>
            </a:r>
            <a:r>
              <a:rPr lang="en-US" altLang="en-US" sz="2000" i="1">
                <a:solidFill>
                  <a:srgbClr val="99CC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, 2550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3387725"/>
            <a:ext cx="3578225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oster 7 cop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3500438" cy="750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2"/>
          <p:cNvSpPr txBox="1">
            <a:spLocks/>
          </p:cNvSpPr>
          <p:nvPr/>
        </p:nvSpPr>
        <p:spPr>
          <a:xfrm>
            <a:off x="4786313" y="1357313"/>
            <a:ext cx="3857625" cy="156686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th-TH" b="1" kern="0" dirty="0">
                <a:solidFill>
                  <a:schemeClr val="bg1"/>
                </a:solidFill>
                <a:latin typeface="Tahoma" pitchFamily="34" charset="0"/>
                <a:ea typeface="+mj-ea"/>
                <a:cs typeface="Tahoma" pitchFamily="34" charset="0"/>
              </a:rPr>
              <a:t>กรณีศึกษา </a:t>
            </a:r>
            <a:r>
              <a:rPr lang="en-US" b="1" kern="0" dirty="0">
                <a:solidFill>
                  <a:schemeClr val="bg1"/>
                </a:solidFill>
                <a:latin typeface="Tahoma" pitchFamily="34" charset="0"/>
                <a:ea typeface="+mj-ea"/>
                <a:cs typeface="Tahoma" pitchFamily="34" charset="0"/>
              </a:rPr>
              <a:t>:</a:t>
            </a:r>
            <a:endParaRPr lang="th-TH" b="1" kern="0" dirty="0">
              <a:solidFill>
                <a:schemeClr val="bg1"/>
              </a:solidFill>
              <a:latin typeface="Tahoma" pitchFamily="34" charset="0"/>
              <a:ea typeface="+mj-ea"/>
              <a:cs typeface="Tahoma" pitchFamily="34" charset="0"/>
            </a:endParaRPr>
          </a:p>
          <a:p>
            <a:pPr>
              <a:defRPr/>
            </a:pPr>
            <a:r>
              <a:rPr lang="th-TH" b="1" kern="0" dirty="0">
                <a:solidFill>
                  <a:srgbClr val="D69E00"/>
                </a:solidFill>
                <a:latin typeface="Tahoma" pitchFamily="34" charset="0"/>
                <a:ea typeface="+mj-ea"/>
                <a:cs typeface="Tahoma" pitchFamily="34" charset="0"/>
              </a:rPr>
              <a:t>สูญเสีย</a:t>
            </a:r>
            <a:r>
              <a:rPr lang="th-TH" b="1" kern="0" dirty="0">
                <a:solidFill>
                  <a:srgbClr val="D69E00"/>
                </a:solidFill>
                <a:latin typeface="Tahoma" pitchFamily="34" charset="0"/>
                <a:ea typeface="+mj-ea"/>
                <a:cs typeface="Tahoma" pitchFamily="34" charset="0"/>
              </a:rPr>
              <a:t>หาดทราย</a:t>
            </a:r>
          </a:p>
          <a:p>
            <a:pPr>
              <a:defRPr/>
            </a:pPr>
            <a:r>
              <a:rPr lang="th-TH" b="1" kern="0" dirty="0">
                <a:solidFill>
                  <a:srgbClr val="D69E00"/>
                </a:solidFill>
                <a:latin typeface="Tahoma" pitchFamily="34" charset="0"/>
                <a:ea typeface="+mj-ea"/>
                <a:cs typeface="Tahoma" pitchFamily="34" charset="0"/>
              </a:rPr>
              <a:t>กรณีบ้านหน้า</a:t>
            </a:r>
            <a:r>
              <a:rPr lang="th-TH" b="1" kern="0" dirty="0">
                <a:solidFill>
                  <a:srgbClr val="D69E00"/>
                </a:solidFill>
                <a:latin typeface="Tahoma" pitchFamily="34" charset="0"/>
                <a:ea typeface="+mj-ea"/>
                <a:cs typeface="Tahoma" pitchFamily="34" charset="0"/>
              </a:rPr>
              <a:t>ศาล</a:t>
            </a:r>
            <a:r>
              <a:rPr lang="th-TH" b="1" kern="0" dirty="0">
                <a:solidFill>
                  <a:srgbClr val="D69E00"/>
                </a:solidFill>
                <a:latin typeface="Tahoma" pitchFamily="34" charset="0"/>
                <a:ea typeface="+mj-ea"/>
                <a:cs typeface="Tahoma" pitchFamily="34" charset="0"/>
              </a:rPr>
              <a:t/>
            </a:r>
            <a:br>
              <a:rPr lang="th-TH" b="1" kern="0" dirty="0">
                <a:solidFill>
                  <a:srgbClr val="D69E00"/>
                </a:solidFill>
                <a:latin typeface="Tahoma" pitchFamily="34" charset="0"/>
                <a:ea typeface="+mj-ea"/>
                <a:cs typeface="Tahoma" pitchFamily="34" charset="0"/>
              </a:rPr>
            </a:br>
            <a:endParaRPr lang="en-US" b="1" kern="0" dirty="0">
              <a:solidFill>
                <a:srgbClr val="D69E00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3786188"/>
            <a:ext cx="3929063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81075"/>
            <a:ext cx="3568700" cy="493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95738" y="1450975"/>
            <a:ext cx="5040312" cy="39925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Tx/>
              <a:buNone/>
              <a:defRPr/>
            </a:pPr>
            <a:endParaRPr lang="th-TH" sz="2000" dirty="0" smtClean="0">
              <a:solidFill>
                <a:schemeClr val="accent2">
                  <a:lumMod val="20000"/>
                  <a:lumOff val="8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นโยบายที่สำคัญ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ที่สุด</a:t>
            </a:r>
          </a:p>
          <a:p>
            <a:pPr marL="0" indent="0" algn="ctr" eaLnBrk="1" hangingPunct="1">
              <a:buFontTx/>
              <a:buNone/>
              <a:defRPr/>
            </a:pPr>
            <a:endParaRPr lang="th-TH" sz="2000" dirty="0">
              <a:solidFill>
                <a:schemeClr val="accent2">
                  <a:lumMod val="20000"/>
                  <a:lumOff val="8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th-TH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เป็นเรื่องใหญ่ในระดับกระบวนทัศน์ (</a:t>
            </a:r>
            <a:r>
              <a:rPr lang="en-US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paradigm)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th-TH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คือ.. ต้องไม่ใช้กระบวนทัศน์ </a:t>
            </a:r>
            <a:r>
              <a:rPr lang="th-TH" sz="2000" dirty="0">
                <a:solidFill>
                  <a:srgbClr val="FFCC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สู้กับธรรมชาติ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th-TH" sz="2000" dirty="0">
                <a:solidFill>
                  <a:schemeClr val="accent2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แต่.. ใช้แนวทาง </a:t>
            </a:r>
            <a:r>
              <a:rPr lang="th-TH" sz="2000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“อยู่ร่วมกับธรรมชาติ”</a:t>
            </a:r>
          </a:p>
          <a:p>
            <a:pPr marL="0" indent="0" algn="ctr" eaLnBrk="1" hangingPunct="1">
              <a:buFontTx/>
              <a:buNone/>
              <a:defRPr/>
            </a:pPr>
            <a:endParaRPr lang="th-TH" sz="2000" dirty="0" smtClean="0">
              <a:solidFill>
                <a:schemeClr val="accent2">
                  <a:lumMod val="20000"/>
                  <a:lumOff val="8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 eaLnBrk="1" hangingPunct="1">
              <a:buFontTx/>
              <a:buNone/>
              <a:defRPr/>
            </a:pPr>
            <a:endParaRPr lang="th-TH" sz="2000" dirty="0">
              <a:solidFill>
                <a:schemeClr val="accent2">
                  <a:lumMod val="20000"/>
                  <a:lumOff val="8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th-TH" sz="1600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วิจารณ์ พานิช</a:t>
            </a:r>
          </a:p>
          <a:p>
            <a:pPr marL="0" indent="0" algn="ctr" eaLnBrk="1" hangingPunct="1">
              <a:buFontTx/>
              <a:buNone/>
              <a:defRPr/>
            </a:pPr>
            <a:endParaRPr lang="th-TH" sz="2000" dirty="0">
              <a:solidFill>
                <a:schemeClr val="accent2">
                  <a:lumMod val="20000"/>
                  <a:lumOff val="8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eaLnBrk="1" hangingPunct="1">
              <a:buFontTx/>
              <a:buNone/>
              <a:defRPr/>
            </a:pPr>
            <a:endParaRPr lang="th-TH" sz="200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675063" y="122238"/>
            <a:ext cx="54356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89600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9pPr>
          </a:lstStyle>
          <a:p>
            <a:pPr marL="838200" indent="-838200" algn="r">
              <a:defRPr/>
            </a:pPr>
            <a:r>
              <a:rPr lang="th-TH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ข้อเสนอเชิงนโยบาย (</a:t>
            </a:r>
            <a:r>
              <a:rPr lang="th-TH" sz="2000" b="1" kern="0" dirty="0" smtClean="0">
                <a:solidFill>
                  <a:schemeClr val="bg1">
                    <a:lumMod val="95000"/>
                  </a:schemeClr>
                </a:solidFill>
                <a:cs typeface="Tahoma" panose="020B0604030504040204" pitchFamily="34" charset="0"/>
              </a:rPr>
              <a:t>ระยะที่ </a:t>
            </a:r>
            <a:r>
              <a:rPr lang="en-US" sz="2000" b="1" kern="0" dirty="0" smtClean="0">
                <a:solidFill>
                  <a:schemeClr val="bg1">
                    <a:lumMod val="95000"/>
                  </a:schemeClr>
                </a:solidFill>
                <a:cs typeface="Tahoma" panose="020B0604030504040204" pitchFamily="34" charset="0"/>
              </a:rPr>
              <a:t>1)</a:t>
            </a:r>
            <a:endParaRPr lang="th-TH" sz="2000" b="1" kern="0" dirty="0" smtClean="0">
              <a:solidFill>
                <a:schemeClr val="bg1">
                  <a:lumMod val="95000"/>
                </a:schemeClr>
              </a:solidFill>
              <a:cs typeface="Tahoma" panose="020B060403050404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4727575" y="549275"/>
            <a:ext cx="4308475" cy="0"/>
          </a:xfrm>
          <a:prstGeom prst="line">
            <a:avLst/>
          </a:prstGeom>
          <a:ln w="5715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9" descr="2_1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1804988"/>
            <a:ext cx="3359150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1522413" y="255588"/>
            <a:ext cx="629920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th-TH" altLang="en-US" sz="2800" b="1">
              <a:solidFill>
                <a:schemeClr val="bg1"/>
              </a:solidFill>
              <a:latin typeface="Tahoma" panose="020B0604030504040204" pitchFamily="34" charset="0"/>
              <a:ea typeface="Calibri" panose="020F0502020204030204" pitchFamily="34" charset="0"/>
              <a:cs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en-US" sz="2800" b="1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นโยบายที่สำคัญที่สุด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th-TH" altLang="en-US" sz="2800" b="1">
              <a:solidFill>
                <a:schemeClr val="bg1"/>
              </a:solidFill>
              <a:latin typeface="Tahoma" panose="020B0604030504040204" pitchFamily="34" charset="0"/>
              <a:ea typeface="Calibri" panose="020F0502020204030204" pitchFamily="34" charset="0"/>
              <a:cs typeface="Tahoma" panose="020B0604030504040204" pitchFamily="34" charset="0"/>
            </a:endParaRPr>
          </a:p>
        </p:txBody>
      </p:sp>
      <p:sp>
        <p:nvSpPr>
          <p:cNvPr id="34820" name="Rectangle 3"/>
          <p:cNvSpPr>
            <a:spLocks noChangeArrowheads="1"/>
          </p:cNvSpPr>
          <p:nvPr/>
        </p:nvSpPr>
        <p:spPr bwMode="auto">
          <a:xfrm>
            <a:off x="287338" y="1069975"/>
            <a:ext cx="4384675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F9B6A9"/>
                </a:solidFill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“</a:t>
            </a:r>
            <a:r>
              <a:rPr lang="th-TH" altLang="en-US" sz="2000" b="1">
                <a:solidFill>
                  <a:srgbClr val="F9B6A9"/>
                </a:solidFill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อยู่ร่วมกับธรรมชาติ</a:t>
            </a:r>
            <a:r>
              <a:rPr lang="en-US" altLang="en-US" sz="2000" b="1">
                <a:solidFill>
                  <a:srgbClr val="F9B6A9"/>
                </a:solidFill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”</a:t>
            </a:r>
            <a:endParaRPr lang="th-TH" altLang="en-US" sz="2000" b="1">
              <a:solidFill>
                <a:srgbClr val="F9B6A9"/>
              </a:solidFill>
              <a:latin typeface="Tahoma" panose="020B0604030504040204" pitchFamily="34" charset="0"/>
              <a:ea typeface="Calibri" panose="020F0502020204030204" pitchFamily="34" charset="0"/>
              <a:cs typeface="Tahoma" panose="020B0604030504040204" pitchFamily="34" charset="0"/>
            </a:endParaRPr>
          </a:p>
        </p:txBody>
      </p:sp>
      <p:sp>
        <p:nvSpPr>
          <p:cNvPr id="34821" name="Rectangle 4"/>
          <p:cNvSpPr>
            <a:spLocks noChangeArrowheads="1"/>
          </p:cNvSpPr>
          <p:nvPr/>
        </p:nvSpPr>
        <p:spPr bwMode="auto">
          <a:xfrm>
            <a:off x="5106988" y="1011238"/>
            <a:ext cx="33210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F9B6A9"/>
                </a:solidFill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“</a:t>
            </a:r>
            <a:r>
              <a:rPr lang="th-TH" altLang="en-US" sz="2000" b="1">
                <a:solidFill>
                  <a:srgbClr val="F9B6A9"/>
                </a:solidFill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สู่กับธรรมชาติ</a:t>
            </a:r>
            <a:r>
              <a:rPr lang="en-US" altLang="en-US" sz="2000" b="1">
                <a:solidFill>
                  <a:srgbClr val="F9B6A9"/>
                </a:solidFill>
                <a:latin typeface="Tahoma" panose="020B0604030504040204" pitchFamily="34" charset="0"/>
                <a:ea typeface="Calibri" panose="020F0502020204030204" pitchFamily="34" charset="0"/>
                <a:cs typeface="Tahoma" panose="020B0604030504040204" pitchFamily="34" charset="0"/>
              </a:rPr>
              <a:t>”</a:t>
            </a:r>
            <a:endParaRPr lang="th-TH" altLang="en-US" sz="2000" b="1">
              <a:solidFill>
                <a:srgbClr val="F9B6A9"/>
              </a:solidFill>
              <a:latin typeface="Tahoma" panose="020B0604030504040204" pitchFamily="34" charset="0"/>
              <a:ea typeface="Calibri" panose="020F0502020204030204" pitchFamily="34" charset="0"/>
              <a:cs typeface="Tahoma" panose="020B0604030504040204" pitchFamily="34" charset="0"/>
            </a:endParaRPr>
          </a:p>
        </p:txBody>
      </p:sp>
      <p:pic>
        <p:nvPicPr>
          <p:cNvPr id="34822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4251325"/>
            <a:ext cx="335915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4" descr="https://fbcdn-sphotos-f-a.akamaihd.net/hphotos-ak-frc1/1005111_617836198237171_1663047449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775" y="4251325"/>
            <a:ext cx="3443288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0" y="6457950"/>
            <a:ext cx="9144000" cy="400050"/>
          </a:xfrm>
          <a:prstGeom prst="rect">
            <a:avLst/>
          </a:prstGeom>
          <a:solidFill>
            <a:srgbClr val="0A0A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pic>
        <p:nvPicPr>
          <p:cNvPr id="34825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838" y="1730375"/>
            <a:ext cx="34512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Straight Connector 13"/>
          <p:cNvCxnSpPr>
            <a:endCxn id="10" idx="2"/>
          </p:cNvCxnSpPr>
          <p:nvPr/>
        </p:nvCxnSpPr>
        <p:spPr>
          <a:xfrm>
            <a:off x="4562475" y="1195388"/>
            <a:ext cx="9525" cy="5662612"/>
          </a:xfrm>
          <a:prstGeom prst="line">
            <a:avLst/>
          </a:prstGeom>
          <a:ln w="57150">
            <a:solidFill>
              <a:schemeClr val="accent1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1258888" y="2492375"/>
            <a:ext cx="6084887" cy="22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800" b="1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วัตถุประสงค์ </a:t>
            </a:r>
            <a:r>
              <a:rPr lang="en-US" altLang="en-US" sz="2800" b="1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 sz="2800" b="1">
              <a:solidFill>
                <a:srgbClr val="FFFFFF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400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เพื่อศึกษาทางเลือกเชิงนโยบายในการจัดการปัญหาการกัดเซาะหาดทรายและชายฝั่ง  เพื่อการใช้ประโยชน์อย่างยั่งยืน</a:t>
            </a:r>
          </a:p>
        </p:txBody>
      </p:sp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1258888" y="908050"/>
            <a:ext cx="7380287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800" b="1">
                <a:solidFill>
                  <a:srgbClr val="92D05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นโยบายสาธารณะ</a:t>
            </a:r>
            <a:endParaRPr lang="en-US" altLang="en-US" sz="2800" b="1">
              <a:solidFill>
                <a:srgbClr val="92D05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800" b="1">
                <a:solidFill>
                  <a:srgbClr val="92D05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เพื่อการใช้ประโยชน์หาดทรายอย่างยั่งยืน</a:t>
            </a:r>
            <a:endParaRPr lang="th-TH" altLang="en-US" sz="2800">
              <a:solidFill>
                <a:srgbClr val="92D05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Map นาทับ แหลมสนอ่อ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76327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38" y="3860800"/>
            <a:ext cx="2392362" cy="22955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 flipH="1">
            <a:off x="5940425" y="3933825"/>
            <a:ext cx="792163" cy="21590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 flipV="1">
            <a:off x="5940425" y="6092825"/>
            <a:ext cx="811213" cy="635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43438" y="188913"/>
            <a:ext cx="4392612" cy="140811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eaLnBrk="1" hangingPunct="1">
              <a:lnSpc>
                <a:spcPct val="150000"/>
              </a:lnSpc>
              <a:buFontTx/>
              <a:buNone/>
              <a:defRPr/>
            </a:pPr>
            <a:r>
              <a:rPr lang="th-TH" sz="2400" b="1" kern="0" dirty="0" smtClean="0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พื้นที่ศึกษา </a:t>
            </a:r>
            <a:r>
              <a:rPr lang="en-US" sz="2400" b="1" kern="0" dirty="0" smtClean="0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th-TH" sz="1800" kern="0" dirty="0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แหลมสนอ่อน </a:t>
            </a:r>
            <a:r>
              <a:rPr lang="th-TH" sz="1800" kern="0" dirty="0" err="1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หาดส</a:t>
            </a:r>
            <a:r>
              <a:rPr lang="th-TH" sz="1800" kern="0" dirty="0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มิหลา</a:t>
            </a:r>
            <a:r>
              <a:rPr lang="en-US" sz="1800" kern="0" dirty="0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th-TH" sz="1800" kern="0" dirty="0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ปากคลองนาทับ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5018088" y="6394450"/>
            <a:ext cx="417512" cy="2063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2597150" y="4121150"/>
            <a:ext cx="62388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1862138" y="2500313"/>
            <a:ext cx="62388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2165350" y="1597025"/>
            <a:ext cx="714375" cy="19050"/>
          </a:xfrm>
          <a:prstGeom prst="line">
            <a:avLst/>
          </a:prstGeom>
          <a:ln w="38100">
            <a:solidFill>
              <a:srgbClr val="66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1824038" y="1338263"/>
            <a:ext cx="892175" cy="3175"/>
          </a:xfrm>
          <a:prstGeom prst="line">
            <a:avLst/>
          </a:prstGeom>
          <a:ln w="38100">
            <a:solidFill>
              <a:srgbClr val="66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1401763" y="792163"/>
            <a:ext cx="782637" cy="6350"/>
          </a:xfrm>
          <a:prstGeom prst="line">
            <a:avLst/>
          </a:prstGeom>
          <a:ln w="38100">
            <a:solidFill>
              <a:srgbClr val="66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116013" y="539750"/>
            <a:ext cx="958850" cy="6350"/>
          </a:xfrm>
          <a:prstGeom prst="line">
            <a:avLst/>
          </a:prstGeom>
          <a:ln w="38100">
            <a:solidFill>
              <a:srgbClr val="66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419475" y="2595563"/>
            <a:ext cx="1728788" cy="368300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kern="0" dirty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31.6 </a:t>
            </a:r>
            <a:r>
              <a:rPr lang="th-TH" sz="1800" b="1" kern="0" dirty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กิโลเมตร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66"/>
          <a:stretch>
            <a:fillRect/>
          </a:stretch>
        </p:blipFill>
        <p:spPr bwMode="auto">
          <a:xfrm>
            <a:off x="-828675" y="0"/>
            <a:ext cx="7292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2238375"/>
            <a:ext cx="5208587" cy="494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Brace 3"/>
          <p:cNvSpPr/>
          <p:nvPr/>
        </p:nvSpPr>
        <p:spPr>
          <a:xfrm rot="19646781">
            <a:off x="4587875" y="4246563"/>
            <a:ext cx="411163" cy="2005012"/>
          </a:xfrm>
          <a:prstGeom prst="rightBrace">
            <a:avLst/>
          </a:prstGeom>
          <a:ln w="190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/>
          </a:p>
        </p:txBody>
      </p:sp>
      <p:sp>
        <p:nvSpPr>
          <p:cNvPr id="5" name="Right Arrow 4"/>
          <p:cNvSpPr/>
          <p:nvPr/>
        </p:nvSpPr>
        <p:spPr>
          <a:xfrm flipH="1">
            <a:off x="5087938" y="4948238"/>
            <a:ext cx="563562" cy="303212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/>
          </a:p>
        </p:txBody>
      </p:sp>
      <p:pic>
        <p:nvPicPr>
          <p:cNvPr id="38915" name="Picture 3" descr="DSC027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88" b="31485"/>
          <a:stretch>
            <a:fillRect/>
          </a:stretch>
        </p:blipFill>
        <p:spPr bwMode="auto">
          <a:xfrm>
            <a:off x="5651500" y="5329238"/>
            <a:ext cx="3348038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6" descr="DSC0269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809875"/>
            <a:ext cx="3492500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6" descr="DSCF059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128588"/>
            <a:ext cx="2454275" cy="17018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8" descr="IMG_93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58775"/>
            <a:ext cx="3492500" cy="2451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/>
          <p:cNvSpPr/>
          <p:nvPr/>
        </p:nvSpPr>
        <p:spPr>
          <a:xfrm>
            <a:off x="5016500" y="6172200"/>
            <a:ext cx="419100" cy="4381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66"/>
          <a:stretch>
            <a:fillRect/>
          </a:stretch>
        </p:blipFill>
        <p:spPr bwMode="auto">
          <a:xfrm>
            <a:off x="-828675" y="0"/>
            <a:ext cx="7292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 descr="http://www.bwn.psu.ac.th/text/sk130202/sk45au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4576763"/>
            <a:ext cx="3667125" cy="2281237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13"/>
          <p:cNvSpPr/>
          <p:nvPr/>
        </p:nvSpPr>
        <p:spPr>
          <a:xfrm>
            <a:off x="2457450" y="2270125"/>
            <a:ext cx="385763" cy="366713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/>
          </a:p>
        </p:txBody>
      </p:sp>
      <p:sp>
        <p:nvSpPr>
          <p:cNvPr id="15" name="Rectangle 7"/>
          <p:cNvSpPr txBox="1">
            <a:spLocks noChangeArrowheads="1"/>
          </p:cNvSpPr>
          <p:nvPr/>
        </p:nvSpPr>
        <p:spPr bwMode="auto">
          <a:xfrm>
            <a:off x="1708150" y="6532563"/>
            <a:ext cx="20716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l">
              <a:lnSpc>
                <a:spcPct val="130000"/>
              </a:lnSpc>
              <a:defRPr/>
            </a:pPr>
            <a:r>
              <a:rPr lang="en-US" sz="2000" dirty="0" smtClean="0">
                <a:solidFill>
                  <a:schemeClr val="tx1">
                    <a:lumMod val="10000"/>
                  </a:schemeClr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 </a:t>
            </a:r>
            <a:r>
              <a:rPr lang="th-TH" sz="2000" dirty="0" smtClean="0">
                <a:solidFill>
                  <a:schemeClr val="tx1">
                    <a:lumMod val="10000"/>
                  </a:schemeClr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ปี 2543</a:t>
            </a:r>
            <a:r>
              <a:rPr lang="en-US" sz="2000" dirty="0" smtClean="0">
                <a:solidFill>
                  <a:schemeClr val="tx1">
                    <a:lumMod val="10000"/>
                  </a:schemeClr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-2544</a:t>
            </a:r>
            <a:endParaRPr lang="th-TH" sz="2000" dirty="0" smtClean="0">
              <a:solidFill>
                <a:schemeClr val="tx1">
                  <a:lumMod val="10000"/>
                </a:schemeClr>
              </a:solidFill>
              <a:latin typeface="Browallia New" panose="020B0604020202020204" pitchFamily="34" charset="-34"/>
              <a:ea typeface="Tahoma" panose="020B0604030504040204" pitchFamily="34" charset="0"/>
              <a:cs typeface="Browallia New" panose="020B0604020202020204" pitchFamily="34" charset="-34"/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5478463" y="2151063"/>
            <a:ext cx="3902075" cy="2271712"/>
            <a:chOff x="575215" y="1409987"/>
            <a:chExt cx="3902556" cy="2272057"/>
          </a:xfrm>
        </p:grpSpPr>
        <p:pic>
          <p:nvPicPr>
            <p:cNvPr id="38936" name="Picture 2" descr="http://www.bwn.psu.ac.th/text/sk130202/sk45nov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215" y="1415094"/>
              <a:ext cx="3705225" cy="2266950"/>
            </a:xfrm>
            <a:prstGeom prst="rect">
              <a:avLst/>
            </a:prstGeom>
            <a:noFill/>
            <a:ln w="381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937" name="Rectangle 7"/>
            <p:cNvSpPr txBox="1">
              <a:spLocks noChangeArrowheads="1"/>
            </p:cNvSpPr>
            <p:nvPr/>
          </p:nvSpPr>
          <p:spPr bwMode="auto">
            <a:xfrm>
              <a:off x="3453833" y="1409987"/>
              <a:ext cx="1023938" cy="339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lnSpc>
                  <a:spcPct val="13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Browallia New" panose="020B0604020202020204" pitchFamily="34" charset="-34"/>
                  <a:cs typeface="Browallia New" panose="020B0604020202020204" pitchFamily="34" charset="-34"/>
                </a:rPr>
                <a:t> </a:t>
              </a:r>
              <a:r>
                <a:rPr lang="th-TH" altLang="en-US" sz="2000">
                  <a:latin typeface="Browallia New" panose="020B0604020202020204" pitchFamily="34" charset="-34"/>
                  <a:cs typeface="Browallia New" panose="020B0604020202020204" pitchFamily="34" charset="-34"/>
                </a:rPr>
                <a:t>ปี 254</a:t>
              </a:r>
              <a:r>
                <a:rPr lang="en-US" altLang="en-US" sz="2000">
                  <a:latin typeface="Browallia New" panose="020B0604020202020204" pitchFamily="34" charset="-34"/>
                  <a:cs typeface="Browallia New" panose="020B0604020202020204" pitchFamily="34" charset="-34"/>
                </a:rPr>
                <a:t>5</a:t>
              </a:r>
              <a:endParaRPr lang="th-TH" altLang="en-US" sz="2000">
                <a:latin typeface="Browallia New" panose="020B0604020202020204" pitchFamily="34" charset="-34"/>
                <a:cs typeface="Browallia New" panose="020B0604020202020204" pitchFamily="34" charset="-34"/>
              </a:endParaRPr>
            </a:p>
          </p:txBody>
        </p:sp>
      </p:grpSp>
      <p:pic>
        <p:nvPicPr>
          <p:cNvPr id="19" name="Picture 6" descr="http://www.bwn.psu.ac.th/text/sk130202/sk54fe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575" y="-14288"/>
            <a:ext cx="3273425" cy="2162176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7"/>
          <p:cNvSpPr txBox="1">
            <a:spLocks noChangeArrowheads="1"/>
          </p:cNvSpPr>
          <p:nvPr/>
        </p:nvSpPr>
        <p:spPr bwMode="auto">
          <a:xfrm>
            <a:off x="7439025" y="0"/>
            <a:ext cx="1692275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th-TH" altLang="en-US" sz="2000">
                <a:latin typeface="Browallia New" panose="020B0604020202020204" pitchFamily="34" charset="-34"/>
                <a:cs typeface="Browallia New" panose="020B0604020202020204" pitchFamily="34" charset="-34"/>
              </a:rPr>
              <a:t>25</a:t>
            </a:r>
            <a:r>
              <a:rPr lang="en-US" altLang="en-US" sz="2000">
                <a:latin typeface="Browallia New" panose="020B0604020202020204" pitchFamily="34" charset="-34"/>
                <a:cs typeface="Browallia New" panose="020B0604020202020204" pitchFamily="34" charset="-34"/>
              </a:rPr>
              <a:t>52</a:t>
            </a:r>
            <a:endParaRPr lang="th-TH" altLang="en-US" sz="200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pic>
        <p:nvPicPr>
          <p:cNvPr id="21" name="Picture 3" descr="zzzzz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775" y="-26988"/>
            <a:ext cx="2844800" cy="2197101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4214813" y="1655763"/>
            <a:ext cx="1673225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th-TH" altLang="en-US" sz="20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ปี </a:t>
            </a:r>
            <a:r>
              <a:rPr lang="en-US" altLang="en-US" sz="20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2552</a:t>
            </a:r>
            <a:endParaRPr lang="th-TH" altLang="en-US" sz="20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2347913" y="1774825"/>
            <a:ext cx="214312" cy="430213"/>
          </a:xfrm>
          <a:prstGeom prst="straightConnector1">
            <a:avLst/>
          </a:prstGeom>
          <a:ln w="28575">
            <a:solidFill>
              <a:srgbClr val="FFC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10" descr="http://www.bwn.psu.ac.th/text/sk130202/sk45may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4105275"/>
            <a:ext cx="3665538" cy="27940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Group 24"/>
          <p:cNvGrpSpPr>
            <a:grpSpLocks/>
          </p:cNvGrpSpPr>
          <p:nvPr/>
        </p:nvGrpSpPr>
        <p:grpSpPr bwMode="auto">
          <a:xfrm rot="-1980542">
            <a:off x="7018338" y="5330825"/>
            <a:ext cx="288925" cy="298450"/>
            <a:chOff x="5678905" y="5117100"/>
            <a:chExt cx="553453" cy="369297"/>
          </a:xfrm>
        </p:grpSpPr>
        <p:sp>
          <p:nvSpPr>
            <p:cNvPr id="26" name="Rectangle 25"/>
            <p:cNvSpPr/>
            <p:nvPr/>
          </p:nvSpPr>
          <p:spPr>
            <a:xfrm>
              <a:off x="5714936" y="5245786"/>
              <a:ext cx="516962" cy="11982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th-TH" sz="180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675500" y="5106844"/>
              <a:ext cx="109474" cy="36929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th-TH" sz="1800"/>
            </a:p>
          </p:txBody>
        </p:sp>
      </p:grpSp>
      <p:sp>
        <p:nvSpPr>
          <p:cNvPr id="28" name="Notched Right Arrow 27"/>
          <p:cNvSpPr/>
          <p:nvPr/>
        </p:nvSpPr>
        <p:spPr>
          <a:xfrm rot="2038234">
            <a:off x="6289675" y="4498975"/>
            <a:ext cx="396875" cy="293688"/>
          </a:xfrm>
          <a:prstGeom prst="notched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/>
          </a:p>
        </p:txBody>
      </p:sp>
      <p:sp>
        <p:nvSpPr>
          <p:cNvPr id="29" name="Rectangle 7"/>
          <p:cNvSpPr txBox="1">
            <a:spLocks noChangeArrowheads="1"/>
          </p:cNvSpPr>
          <p:nvPr/>
        </p:nvSpPr>
        <p:spPr bwMode="auto">
          <a:xfrm>
            <a:off x="7943850" y="6597650"/>
            <a:ext cx="102393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l">
              <a:lnSpc>
                <a:spcPct val="130000"/>
              </a:lnSpc>
              <a:defRPr/>
            </a:pPr>
            <a:r>
              <a:rPr lang="en-US" sz="2000" dirty="0" smtClean="0">
                <a:solidFill>
                  <a:schemeClr val="tx1">
                    <a:lumMod val="10000"/>
                  </a:schemeClr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r>
              <a:rPr lang="th-TH" sz="2000" dirty="0" smtClean="0">
                <a:solidFill>
                  <a:schemeClr val="tx1">
                    <a:lumMod val="10000"/>
                  </a:schemeClr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ปี 254</a:t>
            </a:r>
            <a:r>
              <a:rPr lang="en-US" sz="2000" dirty="0" smtClean="0">
                <a:solidFill>
                  <a:schemeClr val="tx1">
                    <a:lumMod val="10000"/>
                  </a:schemeClr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5</a:t>
            </a:r>
            <a:endParaRPr lang="th-TH" sz="2000" dirty="0" smtClean="0">
              <a:solidFill>
                <a:schemeClr val="tx1">
                  <a:lumMod val="10000"/>
                </a:schemeClr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grpSp>
        <p:nvGrpSpPr>
          <p:cNvPr id="30" name="Group 29"/>
          <p:cNvGrpSpPr>
            <a:grpSpLocks/>
          </p:cNvGrpSpPr>
          <p:nvPr/>
        </p:nvGrpSpPr>
        <p:grpSpPr bwMode="auto">
          <a:xfrm rot="-1849184">
            <a:off x="7243763" y="5646738"/>
            <a:ext cx="288925" cy="298450"/>
            <a:chOff x="5678905" y="5117100"/>
            <a:chExt cx="553453" cy="369297"/>
          </a:xfrm>
        </p:grpSpPr>
        <p:sp>
          <p:nvSpPr>
            <p:cNvPr id="31" name="Rectangle 30"/>
            <p:cNvSpPr/>
            <p:nvPr/>
          </p:nvSpPr>
          <p:spPr>
            <a:xfrm>
              <a:off x="5718228" y="5230515"/>
              <a:ext cx="516962" cy="11982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th-TH" sz="1800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5675013" y="5100959"/>
              <a:ext cx="109474" cy="36929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th-TH" sz="1800"/>
            </a:p>
          </p:txBody>
        </p:sp>
      </p:grpSp>
      <p:grpSp>
        <p:nvGrpSpPr>
          <p:cNvPr id="33" name="Group 32"/>
          <p:cNvGrpSpPr>
            <a:grpSpLocks/>
          </p:cNvGrpSpPr>
          <p:nvPr/>
        </p:nvGrpSpPr>
        <p:grpSpPr bwMode="auto">
          <a:xfrm rot="-1988553">
            <a:off x="7448550" y="6007100"/>
            <a:ext cx="290513" cy="296863"/>
            <a:chOff x="5678905" y="5117100"/>
            <a:chExt cx="553453" cy="369297"/>
          </a:xfrm>
        </p:grpSpPr>
        <p:sp>
          <p:nvSpPr>
            <p:cNvPr id="34" name="Rectangle 33"/>
            <p:cNvSpPr/>
            <p:nvPr/>
          </p:nvSpPr>
          <p:spPr>
            <a:xfrm>
              <a:off x="5715552" y="5244687"/>
              <a:ext cx="517161" cy="12046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th-TH" sz="180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679317" y="5116841"/>
              <a:ext cx="108876" cy="36929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th-TH" sz="1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20" grpId="0"/>
      <p:bldP spid="22" grpId="0"/>
      <p:bldP spid="28" grpId="0" animBg="1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714375" y="285750"/>
            <a:ext cx="7643813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en-US" sz="3600" b="1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วิธีวิจัย </a:t>
            </a:r>
            <a:r>
              <a:rPr lang="en-US" altLang="en-US" sz="3600" b="1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altLang="en-US" sz="3600" b="1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b="1">
                <a:solidFill>
                  <a:srgbClr val="FFFF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Policy Analysis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1550" y="1341438"/>
            <a:ext cx="6500813" cy="1746250"/>
          </a:xfrm>
        </p:spPr>
        <p:txBody>
          <a:bodyPr/>
          <a:lstStyle/>
          <a:p>
            <a:pPr marL="457200" indent="-457200" algn="l" eaLnBrk="1" hangingPunct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th-TH" sz="2800" b="1" dirty="0" smtClean="0">
                <a:solidFill>
                  <a:srgbClr val="E0C45E"/>
                </a:solidFill>
                <a:latin typeface="Tahoma" pitchFamily="34" charset="0"/>
                <a:cs typeface="Tahoma" pitchFamily="34" charset="0"/>
              </a:rPr>
              <a:t>การวิเคราะห์ทางเลือกเชิงนโยบาย</a:t>
            </a:r>
          </a:p>
          <a:p>
            <a:pPr marL="457200" indent="-457200" algn="l" eaLnBrk="1" hangingPunct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th-TH" sz="2800" b="1" dirty="0" smtClean="0">
                <a:solidFill>
                  <a:srgbClr val="E0C45E"/>
                </a:solidFill>
                <a:latin typeface="Tahoma" pitchFamily="34" charset="0"/>
                <a:cs typeface="Tahoma" pitchFamily="34" charset="0"/>
              </a:rPr>
              <a:t>กำหนดตัวชี้วัด</a:t>
            </a:r>
          </a:p>
          <a:p>
            <a:pPr algn="l" eaLnBrk="1" hangingPunct="1">
              <a:lnSpc>
                <a:spcPct val="80000"/>
              </a:lnSpc>
              <a:defRPr/>
            </a:pPr>
            <a:endParaRPr lang="th-TH" sz="11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algn="l" eaLnBrk="1" hangingPunct="1">
              <a:lnSpc>
                <a:spcPct val="80000"/>
              </a:lnSpc>
              <a:defRPr/>
            </a:pPr>
            <a:r>
              <a:rPr lang="th-TH" sz="2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	</a:t>
            </a:r>
            <a:endParaRPr lang="th-TH" sz="2400" dirty="0" smtClean="0">
              <a:solidFill>
                <a:schemeClr val="accent6">
                  <a:lumMod val="40000"/>
                  <a:lumOff val="6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63713" y="2852738"/>
            <a:ext cx="5329237" cy="1000125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279525" y="2852738"/>
            <a:ext cx="6500813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eaLnBrk="1" hangingPunct="1">
              <a:lnSpc>
                <a:spcPct val="80000"/>
              </a:lnSpc>
              <a:defRPr/>
            </a:pPr>
            <a:endParaRPr lang="th-TH" sz="1100" kern="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algn="l" eaLnBrk="1" hangingPunct="1">
              <a:lnSpc>
                <a:spcPct val="80000"/>
              </a:lnSpc>
              <a:defRPr/>
            </a:pPr>
            <a:r>
              <a:rPr lang="th-TH" sz="2400" kern="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	1. ประสิทธิภาพของแต่ละทางเลือก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th-TH" sz="2400" kern="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	    </a:t>
            </a:r>
            <a:r>
              <a:rPr lang="th-TH" sz="2400" kern="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การศึกษาต้นทุนและประโยชน์</a:t>
            </a:r>
          </a:p>
          <a:p>
            <a:pPr algn="l" eaLnBrk="1" hangingPunct="1">
              <a:lnSpc>
                <a:spcPct val="80000"/>
              </a:lnSpc>
              <a:defRPr/>
            </a:pPr>
            <a:endParaRPr lang="th-TH" sz="1800" kern="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algn="l" eaLnBrk="1" hangingPunct="1">
              <a:lnSpc>
                <a:spcPct val="80000"/>
              </a:lnSpc>
              <a:defRPr/>
            </a:pPr>
            <a:r>
              <a:rPr lang="th-TH" sz="2400" kern="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	2. ผลลัพธ์ของแต่ละทางเลือก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th-TH" sz="2400" kern="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	</a:t>
            </a:r>
            <a:r>
              <a:rPr lang="en-US" sz="2400" kern="0" dirty="0" smtClean="0">
                <a:solidFill>
                  <a:srgbClr val="92D050"/>
                </a:solidFill>
                <a:latin typeface="Tahoma" pitchFamily="34" charset="0"/>
                <a:cs typeface="Tahoma" pitchFamily="34" charset="0"/>
              </a:rPr>
              <a:t>    </a:t>
            </a:r>
            <a:r>
              <a:rPr lang="th-TH" sz="2400" kern="0" dirty="0" smtClean="0">
                <a:solidFill>
                  <a:srgbClr val="92D050"/>
                </a:solidFill>
                <a:latin typeface="Tahoma" pitchFamily="34" charset="0"/>
                <a:cs typeface="Tahoma" pitchFamily="34" charset="0"/>
              </a:rPr>
              <a:t>(</a:t>
            </a:r>
            <a:r>
              <a:rPr lang="th-TH" sz="2400" kern="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ผลด้านกายภาพ)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th-TH" sz="2400" kern="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	</a:t>
            </a:r>
            <a:r>
              <a:rPr lang="en-US" sz="2400" kern="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    </a:t>
            </a:r>
            <a:r>
              <a:rPr lang="th-TH" sz="2400" kern="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ผลด้านความเป็นธรรม</a:t>
            </a:r>
          </a:p>
          <a:p>
            <a:pPr algn="l" eaLnBrk="1" hangingPunct="1">
              <a:lnSpc>
                <a:spcPct val="80000"/>
              </a:lnSpc>
              <a:defRPr/>
            </a:pPr>
            <a:endParaRPr lang="th-TH" sz="2000" kern="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algn="l" eaLnBrk="1" hangingPunct="1">
              <a:lnSpc>
                <a:spcPct val="80000"/>
              </a:lnSpc>
              <a:defRPr/>
            </a:pPr>
            <a:r>
              <a:rPr lang="th-TH" sz="2400" kern="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	3. ข้อจำกัดของแต่ละทางเลือก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th-TH" sz="2400" kern="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	</a:t>
            </a:r>
            <a:r>
              <a:rPr lang="en-US" sz="2400" kern="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</a:t>
            </a:r>
            <a:r>
              <a:rPr lang="th-TH" sz="2400" kern="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kern="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ด้านกฎหมาย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th-TH" sz="2400" kern="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	</a:t>
            </a:r>
            <a:r>
              <a:rPr lang="en-US" sz="2400" kern="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   </a:t>
            </a:r>
            <a:r>
              <a:rPr lang="th-TH" sz="2400" kern="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 การยอมรับของสาธารณะ</a:t>
            </a:r>
          </a:p>
          <a:p>
            <a:pPr algn="l" eaLnBrk="1" hangingPunct="1">
              <a:lnSpc>
                <a:spcPct val="80000"/>
              </a:lnSpc>
              <a:defRPr/>
            </a:pPr>
            <a:endParaRPr lang="th-TH" sz="2400" kern="0" dirty="0" smtClean="0">
              <a:solidFill>
                <a:schemeClr val="accent6">
                  <a:lumMod val="40000"/>
                  <a:lumOff val="6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"/>
          <p:cNvSpPr>
            <a:spLocks noGrp="1"/>
          </p:cNvSpPr>
          <p:nvPr>
            <p:ph idx="4294967295"/>
          </p:nvPr>
        </p:nvSpPr>
        <p:spPr>
          <a:xfrm>
            <a:off x="623888" y="3911600"/>
            <a:ext cx="1644650" cy="1160463"/>
          </a:xfrm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th-TH" altLang="en-US" sz="1800" b="1" smtClean="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มาตรการระยะยาว </a:t>
            </a:r>
            <a:r>
              <a:rPr lang="en-US" altLang="en-US" sz="1800" b="1" smtClean="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</a:t>
            </a:r>
            <a:endParaRPr lang="th-TH" altLang="en-US" sz="1800" b="1" smtClean="0">
              <a:solidFill>
                <a:srgbClr val="0033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th-TH" altLang="en-US" sz="1800" smtClean="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การกำหนดแนวถอยร่น(</a:t>
            </a:r>
            <a:r>
              <a:rPr lang="en-US" altLang="en-US" sz="1800" smtClean="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Setback Policy</a:t>
            </a:r>
            <a:r>
              <a:rPr lang="th-TH" altLang="en-US" sz="1800" smtClean="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)</a:t>
            </a:r>
            <a:endParaRPr lang="en-US" altLang="en-US" sz="1800" smtClean="0">
              <a:solidFill>
                <a:srgbClr val="0033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40963" name="TextBox 3"/>
          <p:cNvSpPr txBox="1">
            <a:spLocks noChangeArrowheads="1"/>
          </p:cNvSpPr>
          <p:nvPr/>
        </p:nvSpPr>
        <p:spPr bwMode="auto">
          <a:xfrm>
            <a:off x="250825" y="188913"/>
            <a:ext cx="3529013" cy="12319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en-US" sz="2000" b="1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เป้าหมาย</a:t>
            </a:r>
            <a:r>
              <a:rPr lang="en-US" altLang="en-US" sz="2000" b="1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th-TH" altLang="en-US" sz="180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เพื่อให้เกิดการใช้ประโยชน์หาดทรายอย่างมี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en-US" sz="180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 ประสิทธิภาพ และเป็นธรรมต่อผู้มีส่วนได้ส่วนเสีย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th-TH" altLang="en-US" sz="180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นิเวศหาดทรายได้รับการสงวนรักษา</a:t>
            </a:r>
            <a:endParaRPr lang="en-US" altLang="en-US" sz="1800">
              <a:solidFill>
                <a:srgbClr val="0033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40964" name="TextBox 4"/>
          <p:cNvSpPr txBox="1">
            <a:spLocks noChangeArrowheads="1"/>
          </p:cNvSpPr>
          <p:nvPr/>
        </p:nvSpPr>
        <p:spPr bwMode="auto">
          <a:xfrm>
            <a:off x="3892550" y="188913"/>
            <a:ext cx="5000625" cy="12319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en-US" sz="2000" b="1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วัตถุประสงค์</a:t>
            </a:r>
            <a:r>
              <a:rPr lang="en-US" altLang="en-US" sz="2000" b="1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</a:t>
            </a: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en-US" altLang="en-US" sz="180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r>
              <a:rPr lang="th-TH" altLang="en-US" sz="1800">
                <a:latin typeface="Browallia New" panose="020B0604020202020204" pitchFamily="34" charset="-34"/>
                <a:cs typeface="Browallia New" panose="020B0604020202020204" pitchFamily="34" charset="-34"/>
              </a:rPr>
              <a:t>เพื่อให้หาดทรายได้รับการฟื้นฟูอย่างถูกต้องตามหลักวิชา</a:t>
            </a:r>
            <a:endParaRPr lang="en-US" altLang="en-US" sz="1800"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ClrTx/>
              <a:buSzTx/>
            </a:pPr>
            <a:r>
              <a:rPr lang="en-US" altLang="en-US" sz="180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r>
              <a:rPr lang="th-TH" altLang="en-US" sz="180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เพื่อวิเคราะห์เปรียบเทียบทางเลือกเชิงนโยบาย ด้วยเกณฑ์การพิจารณา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en-US" sz="180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  ในมิติต่างๆอย่างเหมาะสม </a:t>
            </a:r>
            <a:endParaRPr lang="en-US" altLang="en-US" sz="1800">
              <a:solidFill>
                <a:srgbClr val="0033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692275" y="1484313"/>
            <a:ext cx="720725" cy="260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0800000" flipV="1">
            <a:off x="6665913" y="1484313"/>
            <a:ext cx="642937" cy="285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484438" y="1630363"/>
            <a:ext cx="4125912" cy="3698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en-US" sz="180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นโยบายการ </a:t>
            </a:r>
            <a:r>
              <a:rPr lang="en-US" altLang="en-US" sz="180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“</a:t>
            </a:r>
            <a:r>
              <a:rPr lang="th-TH" altLang="en-US" sz="1800" i="1">
                <a:solidFill>
                  <a:srgbClr val="C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การใช้ประโยชน์จากกลไกธรรมชาติ</a:t>
            </a:r>
            <a:r>
              <a:rPr lang="en-US" altLang="en-US" sz="1800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”</a:t>
            </a:r>
            <a:endParaRPr lang="en-US" altLang="en-US" sz="1800">
              <a:solidFill>
                <a:srgbClr val="292934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92675" y="2505075"/>
            <a:ext cx="3424238" cy="923925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solidFill>
              <a:srgbClr val="000000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800" b="1" dirty="0">
                <a:solidFill>
                  <a:srgbClr val="003300"/>
                </a:solidFill>
                <a:latin typeface="Browallia New" pitchFamily="34" charset="-34"/>
                <a:cs typeface="Browallia New" pitchFamily="34" charset="-34"/>
              </a:rPr>
              <a:t>Status-quo :</a:t>
            </a:r>
          </a:p>
          <a:p>
            <a:pPr eaLnBrk="1" hangingPunct="1">
              <a:defRPr/>
            </a:pPr>
            <a:r>
              <a:rPr lang="th-TH" sz="1800" dirty="0">
                <a:solidFill>
                  <a:srgbClr val="003300"/>
                </a:solidFill>
                <a:latin typeface="Browallia New" pitchFamily="34" charset="-34"/>
                <a:cs typeface="Browallia New" pitchFamily="34" charset="-34"/>
              </a:rPr>
              <a:t>การปล่อยให้เป็นไปตามธรรมชาติ  นับจากสถานการณ์ปัจจุบัน</a:t>
            </a:r>
            <a:endParaRPr lang="en-US" sz="1800" dirty="0">
              <a:solidFill>
                <a:srgbClr val="0033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868363" y="2500313"/>
            <a:ext cx="3416300" cy="92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en-US" sz="1800" b="1">
                <a:solidFill>
                  <a:srgbClr val="292934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นโยบายทางเลือก</a:t>
            </a:r>
            <a:r>
              <a:rPr lang="en-US" altLang="en-US" sz="1800" b="1">
                <a:solidFill>
                  <a:srgbClr val="292934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en-US" sz="1800">
                <a:solidFill>
                  <a:srgbClr val="292934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การจัดการและการใช้ประโยชน์หาดทรายที่สอดคล้องกับวัฏจักรสมดุลของทรายตามธรรมชาติ</a:t>
            </a:r>
            <a:endParaRPr lang="en-US" altLang="en-US" sz="1800">
              <a:solidFill>
                <a:srgbClr val="292934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73100" y="5429250"/>
            <a:ext cx="3071813" cy="3698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en-US" sz="1800" b="1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ปากเม่น้ำ</a:t>
            </a:r>
            <a:r>
              <a:rPr lang="en-US" altLang="en-US" sz="1800" b="1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(River mouth):</a:t>
            </a:r>
            <a:r>
              <a:rPr lang="th-TH" altLang="en-US" sz="1800" b="1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 </a:t>
            </a:r>
            <a:r>
              <a:rPr lang="th-TH" altLang="en-US" sz="1800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ปากคลองนาทับ</a:t>
            </a:r>
            <a:endParaRPr lang="en-US" altLang="en-US" sz="1800">
              <a:solidFill>
                <a:srgbClr val="0000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959225" y="5429250"/>
            <a:ext cx="4025900" cy="3698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en-US" sz="1800" b="1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หาดทรายชายฝั่ง (</a:t>
            </a:r>
            <a:r>
              <a:rPr lang="en-US" altLang="en-US" sz="1800" b="1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Coastline):</a:t>
            </a:r>
            <a:r>
              <a:rPr lang="th-TH" altLang="en-US" sz="1800" b="1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 </a:t>
            </a:r>
            <a:r>
              <a:rPr lang="th-TH" altLang="en-US" sz="1800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สมิหลา</a:t>
            </a:r>
            <a:r>
              <a:rPr lang="en-US" altLang="en-US" sz="1800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-</a:t>
            </a:r>
            <a:r>
              <a:rPr lang="th-TH" altLang="en-US" sz="1800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ชลาทัศน์</a:t>
            </a:r>
            <a:r>
              <a:rPr lang="en-US" altLang="en-US" sz="1800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-</a:t>
            </a:r>
            <a:r>
              <a:rPr lang="th-TH" altLang="en-US" sz="1800">
                <a:solidFill>
                  <a:srgbClr val="0000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เกาะแต้ว</a:t>
            </a:r>
            <a:endParaRPr lang="en-US" altLang="en-US" sz="1800">
              <a:solidFill>
                <a:srgbClr val="0000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2555875" y="2000250"/>
            <a:ext cx="4002088" cy="487363"/>
            <a:chOff x="2428066" y="2797644"/>
            <a:chExt cx="4001323" cy="489274"/>
          </a:xfrm>
        </p:grpSpPr>
        <p:cxnSp>
          <p:nvCxnSpPr>
            <p:cNvPr id="27" name="Straight Connector 26"/>
            <p:cNvCxnSpPr/>
            <p:nvPr/>
          </p:nvCxnSpPr>
          <p:spPr>
            <a:xfrm>
              <a:off x="2429654" y="3071765"/>
              <a:ext cx="399973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rot="5400000">
              <a:off x="2321283" y="3178548"/>
              <a:ext cx="215153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/>
            <p:cNvCxnSpPr/>
            <p:nvPr/>
          </p:nvCxnSpPr>
          <p:spPr>
            <a:xfrm rot="5400000">
              <a:off x="6321018" y="3178548"/>
              <a:ext cx="215153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292461" y="2934704"/>
              <a:ext cx="27412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1420813" y="3429000"/>
            <a:ext cx="2214562" cy="428625"/>
            <a:chOff x="2428066" y="2798200"/>
            <a:chExt cx="4001322" cy="488718"/>
          </a:xfrm>
        </p:grpSpPr>
        <p:cxnSp>
          <p:nvCxnSpPr>
            <p:cNvPr id="35" name="Straight Connector 34"/>
            <p:cNvCxnSpPr/>
            <p:nvPr/>
          </p:nvCxnSpPr>
          <p:spPr>
            <a:xfrm>
              <a:off x="2428066" y="3071521"/>
              <a:ext cx="400132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 rot="5400000">
              <a:off x="2321802" y="3177785"/>
              <a:ext cx="215397" cy="286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/>
            <p:cNvCxnSpPr/>
            <p:nvPr/>
          </p:nvCxnSpPr>
          <p:spPr>
            <a:xfrm rot="5400000">
              <a:off x="6321160" y="3176881"/>
              <a:ext cx="213588" cy="286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5400000">
              <a:off x="4293500" y="2934861"/>
              <a:ext cx="27332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38"/>
          <p:cNvGrpSpPr>
            <a:grpSpLocks/>
          </p:cNvGrpSpPr>
          <p:nvPr/>
        </p:nvGrpSpPr>
        <p:grpSpPr bwMode="auto">
          <a:xfrm>
            <a:off x="2101850" y="5072063"/>
            <a:ext cx="3500438" cy="285750"/>
            <a:chOff x="2428065" y="2879654"/>
            <a:chExt cx="4001324" cy="407265"/>
          </a:xfrm>
        </p:grpSpPr>
        <p:cxnSp>
          <p:nvCxnSpPr>
            <p:cNvPr id="40" name="Straight Connector 39"/>
            <p:cNvCxnSpPr/>
            <p:nvPr/>
          </p:nvCxnSpPr>
          <p:spPr>
            <a:xfrm>
              <a:off x="2428065" y="3071973"/>
              <a:ext cx="400132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 rot="5400000">
              <a:off x="2322631" y="3179671"/>
              <a:ext cx="212683" cy="181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rot="5400000">
              <a:off x="6322139" y="3177407"/>
              <a:ext cx="212683" cy="181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4291737" y="2975814"/>
              <a:ext cx="19231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2605088" y="3871913"/>
            <a:ext cx="2500312" cy="1200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en-US" sz="1800" b="1">
                <a:solidFill>
                  <a:srgbClr val="0033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มาตรการระยะสั้น </a:t>
            </a:r>
            <a:r>
              <a:rPr lang="en-US" altLang="en-US" sz="1800" b="1">
                <a:solidFill>
                  <a:srgbClr val="292934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en-US" sz="1800">
                <a:solidFill>
                  <a:srgbClr val="292934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ฟื้นฟูโดยยึดหลักการปรับตัวพลวัตตามธรรมชาติ </a:t>
            </a:r>
            <a:r>
              <a:rPr lang="en-US" altLang="en-US" sz="1800">
                <a:solidFill>
                  <a:srgbClr val="292934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/ </a:t>
            </a:r>
            <a:r>
              <a:rPr lang="th-TH" altLang="en-US" sz="1800">
                <a:solidFill>
                  <a:srgbClr val="292934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โครงสร้างอ่อน </a:t>
            </a:r>
            <a:r>
              <a:rPr lang="en-US" altLang="en-US" sz="1800">
                <a:solidFill>
                  <a:srgbClr val="292934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/ </a:t>
            </a:r>
            <a:r>
              <a:rPr lang="th-TH" altLang="en-US" sz="1800">
                <a:solidFill>
                  <a:srgbClr val="292934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ชั่วคราวในช่วงมรสุม</a:t>
            </a:r>
            <a:endParaRPr lang="en-US" altLang="en-US" sz="1800">
              <a:solidFill>
                <a:srgbClr val="9966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944813" y="6167438"/>
            <a:ext cx="2500312" cy="646112"/>
          </a:xfrm>
          <a:prstGeom prst="rect">
            <a:avLst/>
          </a:prstGeom>
          <a:solidFill>
            <a:schemeClr val="accent3">
              <a:lumMod val="85000"/>
            </a:schemeClr>
          </a:solidFill>
          <a:ln w="12700">
            <a:solidFill>
              <a:srgbClr val="000000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th-TH" sz="1800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ยุติการแทรกแซง รักษาสภาพ  และฟื้นฟู (ยึดหลักสมดุลของทราย)</a:t>
            </a:r>
            <a:endParaRPr lang="en-US" sz="1800" dirty="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681663" y="6165850"/>
            <a:ext cx="3105150" cy="646113"/>
          </a:xfrm>
          <a:prstGeom prst="rect">
            <a:avLst/>
          </a:prstGeom>
          <a:solidFill>
            <a:schemeClr val="accent3">
              <a:lumMod val="85000"/>
            </a:schemeClr>
          </a:solidFill>
          <a:ln w="12700">
            <a:solidFill>
              <a:srgbClr val="000000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th-TH" sz="1800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รื้อถอนโครงสร้างที่เป็นปัญหา</a:t>
            </a:r>
            <a:r>
              <a:rPr lang="en-US" sz="1800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 </a:t>
            </a:r>
            <a:r>
              <a:rPr lang="th-TH" sz="1800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 ยุติการแทรกแซง และฟื้นฟู</a:t>
            </a:r>
            <a:r>
              <a:rPr lang="en-US" sz="1800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 </a:t>
            </a:r>
            <a:r>
              <a:rPr lang="th-TH" sz="1800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(ยึดหลักสมดุลของทราย)</a:t>
            </a:r>
            <a:endParaRPr lang="en-US" sz="1800" dirty="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grpSp>
        <p:nvGrpSpPr>
          <p:cNvPr id="19474" name="Group 10"/>
          <p:cNvGrpSpPr>
            <a:grpSpLocks/>
          </p:cNvGrpSpPr>
          <p:nvPr/>
        </p:nvGrpSpPr>
        <p:grpSpPr bwMode="auto">
          <a:xfrm>
            <a:off x="2093913" y="5829300"/>
            <a:ext cx="4714875" cy="312738"/>
            <a:chOff x="1714500" y="5786438"/>
            <a:chExt cx="4714876" cy="312215"/>
          </a:xfrm>
        </p:grpSpPr>
        <p:grpSp>
          <p:nvGrpSpPr>
            <p:cNvPr id="40984" name="Group 38"/>
            <p:cNvGrpSpPr>
              <a:grpSpLocks/>
            </p:cNvGrpSpPr>
            <p:nvPr/>
          </p:nvGrpSpPr>
          <p:grpSpPr bwMode="auto">
            <a:xfrm>
              <a:off x="1714500" y="5786440"/>
              <a:ext cx="2281436" cy="304577"/>
              <a:chOff x="2428065" y="2879654"/>
              <a:chExt cx="4001324" cy="407266"/>
            </a:xfrm>
          </p:grpSpPr>
          <p:cxnSp>
            <p:nvCxnSpPr>
              <p:cNvPr id="55" name="Straight Connector 54"/>
              <p:cNvCxnSpPr/>
              <p:nvPr/>
            </p:nvCxnSpPr>
            <p:spPr>
              <a:xfrm>
                <a:off x="2428065" y="3072498"/>
                <a:ext cx="400097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Arrow Connector 55"/>
              <p:cNvCxnSpPr/>
              <p:nvPr/>
            </p:nvCxnSpPr>
            <p:spPr>
              <a:xfrm rot="5400000">
                <a:off x="2323498" y="3179183"/>
                <a:ext cx="211918" cy="2783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Arrow Connector 56"/>
              <p:cNvCxnSpPr/>
              <p:nvPr/>
            </p:nvCxnSpPr>
            <p:spPr>
              <a:xfrm rot="5400000">
                <a:off x="6046048" y="3177064"/>
                <a:ext cx="211918" cy="2785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 rot="5400000">
                <a:off x="3066685" y="2976075"/>
                <a:ext cx="192846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0" name="Straight Connector 59"/>
            <p:cNvCxnSpPr/>
            <p:nvPr/>
          </p:nvCxnSpPr>
          <p:spPr bwMode="auto">
            <a:xfrm flipV="1">
              <a:off x="3976687" y="5925904"/>
              <a:ext cx="2444751" cy="317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 bwMode="auto">
            <a:xfrm flipH="1">
              <a:off x="6424613" y="5921150"/>
              <a:ext cx="4763" cy="17750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 bwMode="auto">
            <a:xfrm rot="5400000">
              <a:off x="5576207" y="5853794"/>
              <a:ext cx="13471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TextBox 43"/>
          <p:cNvSpPr txBox="1"/>
          <p:nvPr/>
        </p:nvSpPr>
        <p:spPr>
          <a:xfrm>
            <a:off x="1214438" y="6142038"/>
            <a:ext cx="1443037" cy="646112"/>
          </a:xfrm>
          <a:prstGeom prst="rect">
            <a:avLst/>
          </a:prstGeom>
          <a:solidFill>
            <a:schemeClr val="accent3">
              <a:lumMod val="85000"/>
            </a:schemeClr>
          </a:solidFill>
          <a:ln w="12700">
            <a:solidFill>
              <a:srgbClr val="000000"/>
            </a:solidFill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th-TH" sz="1800" dirty="0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t>แก้ปัญหาด้วยโครงสร้างแข็ง</a:t>
            </a:r>
            <a:endParaRPr lang="en-US" sz="1800" dirty="0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Oval 4"/>
          <p:cNvSpPr/>
          <p:nvPr/>
        </p:nvSpPr>
        <p:spPr>
          <a:xfrm>
            <a:off x="5500688" y="5949950"/>
            <a:ext cx="377825" cy="360363"/>
          </a:xfrm>
          <a:prstGeom prst="ellipse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b="1" dirty="0">
                <a:solidFill>
                  <a:schemeClr val="tx1"/>
                </a:solidFill>
              </a:rPr>
              <a:t>4</a:t>
            </a:r>
            <a:endParaRPr lang="th-TH" sz="1600" b="1" dirty="0">
              <a:solidFill>
                <a:schemeClr val="tx1"/>
              </a:solidFill>
            </a:endParaRPr>
          </a:p>
        </p:txBody>
      </p:sp>
      <p:sp>
        <p:nvSpPr>
          <p:cNvPr id="45" name="Oval 44"/>
          <p:cNvSpPr/>
          <p:nvPr/>
        </p:nvSpPr>
        <p:spPr>
          <a:xfrm>
            <a:off x="2743200" y="5973763"/>
            <a:ext cx="377825" cy="358775"/>
          </a:xfrm>
          <a:prstGeom prst="ellipse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b="1" dirty="0">
                <a:solidFill>
                  <a:schemeClr val="tx1"/>
                </a:solidFill>
              </a:rPr>
              <a:t>3</a:t>
            </a:r>
            <a:endParaRPr lang="th-TH" sz="1600" b="1" dirty="0">
              <a:solidFill>
                <a:schemeClr val="tx1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971550" y="6013450"/>
            <a:ext cx="377825" cy="358775"/>
          </a:xfrm>
          <a:prstGeom prst="ellipse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b="1" dirty="0">
                <a:solidFill>
                  <a:schemeClr val="tx1"/>
                </a:solidFill>
              </a:rPr>
              <a:t>2</a:t>
            </a:r>
            <a:endParaRPr lang="th-TH" sz="1600" b="1" dirty="0">
              <a:solidFill>
                <a:schemeClr val="tx1"/>
              </a:solidFill>
            </a:endParaRPr>
          </a:p>
        </p:txBody>
      </p:sp>
      <p:sp>
        <p:nvSpPr>
          <p:cNvPr id="47" name="Oval 46"/>
          <p:cNvSpPr/>
          <p:nvPr/>
        </p:nvSpPr>
        <p:spPr>
          <a:xfrm>
            <a:off x="4632325" y="2395538"/>
            <a:ext cx="377825" cy="35877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1600" b="1" dirty="0">
                <a:solidFill>
                  <a:schemeClr val="tx1"/>
                </a:solidFill>
              </a:rPr>
              <a:t>1</a:t>
            </a:r>
            <a:endParaRPr lang="th-TH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  <p:bldP spid="13" grpId="0" animBg="1"/>
      <p:bldP spid="21" grpId="0" animBg="1"/>
      <p:bldP spid="23" grpId="0" animBg="1"/>
      <p:bldP spid="24" grpId="0" animBg="1"/>
      <p:bldP spid="25" grpId="0" animBg="1"/>
      <p:bldP spid="31" grpId="0" animBg="1"/>
      <p:bldP spid="52" grpId="0" animBg="1"/>
      <p:bldP spid="53" grpId="0" animBg="1"/>
      <p:bldP spid="44" grpId="0" animBg="1"/>
      <p:bldP spid="5" grpId="0" animBg="1"/>
      <p:bldP spid="45" grpId="0" animBg="1"/>
      <p:bldP spid="46" grpId="0" animBg="1"/>
      <p:bldP spid="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71438"/>
            <a:ext cx="9144000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th-TH" sz="24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1. ประสิทธิภาพของแต่ละทางเลือก</a:t>
            </a:r>
          </a:p>
        </p:txBody>
      </p:sp>
      <p:sp>
        <p:nvSpPr>
          <p:cNvPr id="16389" name="AutoShape 2"/>
          <p:cNvSpPr>
            <a:spLocks noChangeArrowheads="1"/>
          </p:cNvSpPr>
          <p:nvPr/>
        </p:nvSpPr>
        <p:spPr bwMode="auto">
          <a:xfrm>
            <a:off x="4178300" y="5978525"/>
            <a:ext cx="250825" cy="198438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16390" name="Text Box 3"/>
          <p:cNvSpPr txBox="1">
            <a:spLocks noChangeArrowheads="1"/>
          </p:cNvSpPr>
          <p:nvPr/>
        </p:nvSpPr>
        <p:spPr bwMode="auto">
          <a:xfrm>
            <a:off x="2857500" y="6189663"/>
            <a:ext cx="3000375" cy="487362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th-TH" sz="2400" smtClean="0">
                <a:solidFill>
                  <a:schemeClr val="accent6"/>
                </a:solidFill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สรุปประสิทธิภาพแต่ละทางเลือก</a:t>
            </a:r>
            <a:endParaRPr lang="en-US" sz="3200" smtClean="0">
              <a:solidFill>
                <a:schemeClr val="accent6"/>
              </a:solidFill>
              <a:latin typeface="Browallia New" panose="020B0604020202020204" pitchFamily="34" charset="-34"/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41989" name="Text Box 4"/>
          <p:cNvSpPr txBox="1">
            <a:spLocks noChangeArrowheads="1"/>
          </p:cNvSpPr>
          <p:nvPr/>
        </p:nvSpPr>
        <p:spPr bwMode="auto">
          <a:xfrm>
            <a:off x="2714625" y="2176463"/>
            <a:ext cx="3198813" cy="4508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en-US" sz="24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ระบุผู้มีส่วนได้ส่วนเสียที่เกี่ยวข้อง</a:t>
            </a:r>
            <a:endParaRPr lang="en-US" altLang="en-US">
              <a:latin typeface="Browallia New" panose="020B0604020202020204" pitchFamily="34" charset="-34"/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16392" name="Text Box 5"/>
          <p:cNvSpPr txBox="1">
            <a:spLocks noChangeArrowheads="1"/>
          </p:cNvSpPr>
          <p:nvPr/>
        </p:nvSpPr>
        <p:spPr bwMode="auto">
          <a:xfrm>
            <a:off x="2571750" y="3962400"/>
            <a:ext cx="3571875" cy="452438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4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ทำนายผลกระทบและประเมินค่าเป็นตัวเงิน</a:t>
            </a:r>
            <a:endParaRPr lang="en-US" altLang="en-US">
              <a:latin typeface="Browallia New" panose="020B0604020202020204" pitchFamily="34" charset="-34"/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16393" name="AutoShape 6"/>
          <p:cNvSpPr>
            <a:spLocks noChangeArrowheads="1"/>
          </p:cNvSpPr>
          <p:nvPr/>
        </p:nvSpPr>
        <p:spPr bwMode="auto">
          <a:xfrm>
            <a:off x="4203700" y="4462463"/>
            <a:ext cx="225425" cy="19843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41992" name="AutoShape 7"/>
          <p:cNvSpPr>
            <a:spLocks noChangeArrowheads="1"/>
          </p:cNvSpPr>
          <p:nvPr/>
        </p:nvSpPr>
        <p:spPr bwMode="auto">
          <a:xfrm>
            <a:off x="4214813" y="1906588"/>
            <a:ext cx="225425" cy="19843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41993" name="AutoShape 8"/>
          <p:cNvSpPr>
            <a:spLocks noChangeArrowheads="1"/>
          </p:cNvSpPr>
          <p:nvPr/>
        </p:nvSpPr>
        <p:spPr bwMode="auto">
          <a:xfrm>
            <a:off x="4214813" y="2747963"/>
            <a:ext cx="225425" cy="195262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16396" name="AutoShape 9"/>
          <p:cNvSpPr>
            <a:spLocks noChangeArrowheads="1"/>
          </p:cNvSpPr>
          <p:nvPr/>
        </p:nvSpPr>
        <p:spPr bwMode="auto">
          <a:xfrm>
            <a:off x="4203700" y="3748088"/>
            <a:ext cx="225425" cy="195262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41995" name="Text Box 10"/>
          <p:cNvSpPr txBox="1">
            <a:spLocks noChangeArrowheads="1"/>
          </p:cNvSpPr>
          <p:nvPr/>
        </p:nvSpPr>
        <p:spPr bwMode="auto">
          <a:xfrm>
            <a:off x="2857500" y="928688"/>
            <a:ext cx="3016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en-US" sz="2400">
                <a:solidFill>
                  <a:schemeClr val="bg1"/>
                </a:solidFill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ทางเลือกเชิงนโยบาย</a:t>
            </a:r>
            <a:endParaRPr lang="en-US" altLang="en-US">
              <a:solidFill>
                <a:schemeClr val="bg1"/>
              </a:solidFill>
              <a:latin typeface="Browallia New" panose="020B0604020202020204" pitchFamily="34" charset="-34"/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41996" name="Text Box 11"/>
          <p:cNvSpPr txBox="1">
            <a:spLocks noChangeArrowheads="1"/>
          </p:cNvSpPr>
          <p:nvPr/>
        </p:nvSpPr>
        <p:spPr bwMode="auto">
          <a:xfrm>
            <a:off x="2571750" y="1358900"/>
            <a:ext cx="1714500" cy="455613"/>
          </a:xfrm>
          <a:prstGeom prst="rect">
            <a:avLst/>
          </a:prstGeom>
          <a:solidFill>
            <a:srgbClr val="E0C45E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Propose policies</a:t>
            </a:r>
            <a:endParaRPr lang="en-US" altLang="en-US" sz="2800">
              <a:latin typeface="Browallia New" panose="020B0604020202020204" pitchFamily="34" charset="-34"/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41997" name="Text Box 12"/>
          <p:cNvSpPr txBox="1">
            <a:spLocks noChangeArrowheads="1"/>
          </p:cNvSpPr>
          <p:nvPr/>
        </p:nvSpPr>
        <p:spPr bwMode="auto">
          <a:xfrm>
            <a:off x="4357688" y="1358900"/>
            <a:ext cx="1643062" cy="460375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n-US" altLang="en-US" sz="24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Status quo</a:t>
            </a:r>
            <a:endParaRPr lang="en-US" altLang="en-US" sz="2800">
              <a:latin typeface="Browallia New" panose="020B0604020202020204" pitchFamily="34" charset="-34"/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16400" name="Text Box 13"/>
          <p:cNvSpPr txBox="1">
            <a:spLocks noChangeArrowheads="1"/>
          </p:cNvSpPr>
          <p:nvPr/>
        </p:nvSpPr>
        <p:spPr bwMode="auto">
          <a:xfrm>
            <a:off x="2714625" y="4676775"/>
            <a:ext cx="3194050" cy="4651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4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รวบรวมข้อมูล </a:t>
            </a:r>
            <a:r>
              <a:rPr lang="en-US" altLang="en-US" sz="24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/</a:t>
            </a:r>
            <a:r>
              <a:rPr lang="th-TH" altLang="en-US" sz="24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 คำนวณ </a:t>
            </a:r>
            <a:r>
              <a:rPr lang="en-US" altLang="en-US" sz="24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NPV</a:t>
            </a:r>
            <a:endParaRPr lang="en-US" altLang="en-US">
              <a:latin typeface="Browallia New" panose="020B0604020202020204" pitchFamily="34" charset="-34"/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43023" name="Text Box 14"/>
          <p:cNvSpPr txBox="1">
            <a:spLocks noChangeArrowheads="1"/>
          </p:cNvSpPr>
          <p:nvPr/>
        </p:nvSpPr>
        <p:spPr bwMode="auto">
          <a:xfrm>
            <a:off x="2928938" y="3248025"/>
            <a:ext cx="1362075" cy="441325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  <a:defRPr/>
            </a:pPr>
            <a:r>
              <a:rPr lang="th-TH" sz="2400" dirty="0" smtClean="0">
                <a:solidFill>
                  <a:schemeClr val="accent6"/>
                </a:solidFill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ด้านบวก</a:t>
            </a:r>
            <a:endParaRPr lang="en-US" dirty="0" smtClean="0">
              <a:solidFill>
                <a:schemeClr val="accent6"/>
              </a:solidFill>
              <a:latin typeface="Browallia New" panose="020B0604020202020204" pitchFamily="34" charset="-34"/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42000" name="Text Box 15"/>
          <p:cNvSpPr txBox="1">
            <a:spLocks noChangeArrowheads="1"/>
          </p:cNvSpPr>
          <p:nvPr/>
        </p:nvSpPr>
        <p:spPr bwMode="auto">
          <a:xfrm>
            <a:off x="2357438" y="2890838"/>
            <a:ext cx="3929062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200">
                <a:solidFill>
                  <a:schemeClr val="bg1"/>
                </a:solidFill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กำหนดผลกระทบและตัวชี้วัด ผลกระทบ</a:t>
            </a:r>
            <a:endParaRPr lang="en-US" altLang="en-US" sz="2200">
              <a:solidFill>
                <a:schemeClr val="bg1"/>
              </a:solidFill>
              <a:latin typeface="Browallia New" panose="020B0604020202020204" pitchFamily="34" charset="-34"/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42001" name="Text Box 16"/>
          <p:cNvSpPr txBox="1">
            <a:spLocks noChangeArrowheads="1"/>
          </p:cNvSpPr>
          <p:nvPr/>
        </p:nvSpPr>
        <p:spPr bwMode="auto">
          <a:xfrm>
            <a:off x="4357688" y="3257550"/>
            <a:ext cx="1357312" cy="4413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th-TH" altLang="en-US" sz="2400"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ด้านลบ</a:t>
            </a:r>
            <a:endParaRPr lang="en-US" altLang="en-US">
              <a:latin typeface="Browallia New" panose="020B0604020202020204" pitchFamily="34" charset="-34"/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16404" name="Text Box 17"/>
          <p:cNvSpPr txBox="1">
            <a:spLocks noChangeArrowheads="1"/>
          </p:cNvSpPr>
          <p:nvPr/>
        </p:nvSpPr>
        <p:spPr bwMode="auto">
          <a:xfrm>
            <a:off x="3286125" y="5432425"/>
            <a:ext cx="2074863" cy="449263"/>
          </a:xfrm>
          <a:prstGeom prst="rect">
            <a:avLst/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Aft>
                <a:spcPts val="1000"/>
              </a:spcAft>
              <a:defRPr/>
            </a:pPr>
            <a:r>
              <a:rPr lang="en-US" sz="2400" dirty="0" smtClean="0">
                <a:solidFill>
                  <a:schemeClr val="accent6"/>
                </a:solidFill>
                <a:latin typeface="Browallia New" panose="020B0604020202020204" pitchFamily="34" charset="-34"/>
                <a:ea typeface="Arial" panose="020B0604020202020204" pitchFamily="34" charset="0"/>
                <a:cs typeface="Browallia New" panose="020B0604020202020204" pitchFamily="34" charset="-34"/>
              </a:rPr>
              <a:t>Sensitivity Analysis</a:t>
            </a:r>
            <a:endParaRPr lang="en-US" sz="3200" dirty="0" smtClean="0">
              <a:solidFill>
                <a:schemeClr val="accent6"/>
              </a:solidFill>
              <a:latin typeface="Browallia New" panose="020B0604020202020204" pitchFamily="34" charset="-34"/>
              <a:ea typeface="Arial" panose="020B0604020202020204" pitchFamily="34" charset="0"/>
              <a:cs typeface="Browallia New" panose="020B0604020202020204" pitchFamily="34" charset="-34"/>
            </a:endParaRPr>
          </a:p>
        </p:txBody>
      </p:sp>
      <p:sp>
        <p:nvSpPr>
          <p:cNvPr id="16405" name="AutoShape 18"/>
          <p:cNvSpPr>
            <a:spLocks noChangeArrowheads="1"/>
          </p:cNvSpPr>
          <p:nvPr/>
        </p:nvSpPr>
        <p:spPr bwMode="auto">
          <a:xfrm>
            <a:off x="4203700" y="5176838"/>
            <a:ext cx="225425" cy="19843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371475" y="2841625"/>
            <a:ext cx="1741488" cy="1255713"/>
          </a:xfrm>
          <a:prstGeom prst="rect">
            <a:avLst/>
          </a:prstGeom>
          <a:noFill/>
          <a:ln w="12700">
            <a:solidFill>
              <a:srgbClr val="92D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1800">
                <a:solidFill>
                  <a:schemeClr val="bg1"/>
                </a:solidFill>
                <a:cs typeface="Arial" panose="020B0604020202020204" pitchFamily="34" charset="0"/>
              </a:rPr>
              <a:t>การประเมินค่า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1800">
                <a:solidFill>
                  <a:schemeClr val="bg1"/>
                </a:solidFill>
                <a:cs typeface="Arial" panose="020B0604020202020204" pitchFamily="34" charset="0"/>
              </a:rPr>
              <a:t>การใช้ประโยชน์หาดทราย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2195513" y="3468688"/>
            <a:ext cx="661987" cy="0"/>
          </a:xfrm>
          <a:prstGeom prst="straightConnector1">
            <a:avLst/>
          </a:prstGeom>
          <a:ln>
            <a:solidFill>
              <a:schemeClr val="bg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5857875" y="3478213"/>
            <a:ext cx="874713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797675" y="2997200"/>
            <a:ext cx="2166938" cy="868363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1800">
                <a:solidFill>
                  <a:schemeClr val="bg1"/>
                </a:solidFill>
                <a:cs typeface="Arial" panose="020B0604020202020204" pitchFamily="34" charset="0"/>
              </a:rPr>
              <a:t>การประเมินค่า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1800">
                <a:solidFill>
                  <a:schemeClr val="bg1"/>
                </a:solidFill>
                <a:cs typeface="Arial" panose="020B0604020202020204" pitchFamily="34" charset="0"/>
              </a:rPr>
              <a:t>ต้นทุน และผลกระทบ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animBg="1"/>
      <p:bldP spid="16390" grpId="0" animBg="1"/>
      <p:bldP spid="16392" grpId="0" animBg="1"/>
      <p:bldP spid="16393" grpId="0" animBg="1"/>
      <p:bldP spid="16396" grpId="0" animBg="1"/>
      <p:bldP spid="16400" grpId="0" animBg="1"/>
      <p:bldP spid="16404" grpId="0" animBg="1"/>
      <p:bldP spid="16405" grpId="0" animBg="1"/>
      <p:bldP spid="2" grpId="0" animBg="1"/>
      <p:bldP spid="2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indent="457200" algn="l">
              <a:lnSpc>
                <a:spcPct val="107000"/>
              </a:lnSpc>
              <a:spcBef>
                <a:spcPts val="1200"/>
              </a:spcBef>
            </a:pPr>
            <a:r>
              <a:rPr lang="th-TH" altLang="en-US" sz="2400" b="1" u="sng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Browallia New" panose="020B0604020202020204" pitchFamily="34" charset="-34"/>
              </a:rPr>
              <a:t>ทางเลือกที่ </a:t>
            </a:r>
            <a:r>
              <a:rPr lang="en-US" altLang="en-US" sz="2400" b="1" u="sng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1</a:t>
            </a:r>
            <a:r>
              <a:rPr lang="en-US" altLang="en-US" sz="2400" b="1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: </a:t>
            </a:r>
            <a:r>
              <a:rPr lang="en-US" altLang="en-US" sz="240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altLang="en-US" sz="240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r>
              <a:rPr lang="th-TH" altLang="en-US" sz="240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>	</a:t>
            </a:r>
            <a:r>
              <a:rPr lang="th-TH" altLang="en-US" sz="2400" b="1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Browallia New" panose="020B0604020202020204" pitchFamily="34" charset="-34"/>
              </a:rPr>
              <a:t>การให้หาดทรายปรับตัวไปตามธรรมชาตินับจากสถานการณ์ </a:t>
            </a:r>
            <a:br>
              <a:rPr lang="th-TH" altLang="en-US" sz="2400" b="1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Browallia New" panose="020B0604020202020204" pitchFamily="34" charset="-34"/>
              </a:rPr>
            </a:br>
            <a:r>
              <a:rPr lang="th-TH" altLang="en-US" sz="2400" b="1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Browallia New" panose="020B0604020202020204" pitchFamily="34" charset="-34"/>
              </a:rPr>
              <a:t>	ปัจจุบันเป็นต้นไป (</a:t>
            </a:r>
            <a:r>
              <a:rPr lang="en-US" altLang="en-US" sz="2400" b="1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Status-quo)</a:t>
            </a:r>
            <a:r>
              <a:rPr lang="en-US" altLang="en-US" sz="240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  <a:t/>
            </a:r>
            <a:br>
              <a:rPr lang="en-US" altLang="en-US" sz="240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endParaRPr lang="th-TH" altLang="en-US" sz="2400" smtClean="0">
              <a:solidFill>
                <a:schemeClr val="bg1"/>
              </a:solidFill>
            </a:endParaRPr>
          </a:p>
        </p:txBody>
      </p:sp>
      <p:sp>
        <p:nvSpPr>
          <p:cNvPr id="43011" name="Rectangle 4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1600" b="1">
                <a:latin typeface="Browallia New" panose="020B0604020202020204" pitchFamily="34" charset="-34"/>
              </a:rPr>
              <a:t>สมมติฐานทางกายภาพของทางเลือกที่ </a:t>
            </a:r>
            <a:r>
              <a:rPr lang="en-US" altLang="en-US" sz="1600" b="1">
                <a:latin typeface="Browallia New" panose="020B0604020202020204" pitchFamily="34" charset="-34"/>
              </a:rPr>
              <a:t>1.</a:t>
            </a:r>
            <a:endParaRPr lang="en-US" altLang="en-US" sz="900"/>
          </a:p>
          <a:p>
            <a:pPr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43012" name="Picture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17638"/>
            <a:ext cx="7362825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Box 49"/>
          <p:cNvSpPr txBox="1">
            <a:spLocks noChangeArrowheads="1"/>
          </p:cNvSpPr>
          <p:nvPr/>
        </p:nvSpPr>
        <p:spPr bwMode="auto">
          <a:xfrm>
            <a:off x="744538" y="6381750"/>
            <a:ext cx="84359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400" b="1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ภาพที่ </a:t>
            </a:r>
            <a:r>
              <a:rPr lang="en-US" altLang="en-US" sz="2400" b="1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2-3:</a:t>
            </a:r>
            <a:r>
              <a:rPr lang="th-TH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กราฟแสดงกรณีปล่อยให้เป็นไปตามสภาพที่เป็นอยู่โดยไม่มีการป้องกันและไม่มีการฟื้นฟู</a:t>
            </a:r>
            <a:endParaRPr lang="en-US" altLang="en-US" sz="24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 sz="24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0" t="8389" r="13431" b="15070"/>
          <a:stretch>
            <a:fillRect/>
          </a:stretch>
        </p:blipFill>
        <p:spPr bwMode="auto">
          <a:xfrm>
            <a:off x="1116013" y="1341438"/>
            <a:ext cx="5910262" cy="503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ight Brace 22"/>
          <p:cNvSpPr>
            <a:spLocks/>
          </p:cNvSpPr>
          <p:nvPr/>
        </p:nvSpPr>
        <p:spPr bwMode="auto">
          <a:xfrm rot="-1697120">
            <a:off x="3716338" y="2468563"/>
            <a:ext cx="120650" cy="411162"/>
          </a:xfrm>
          <a:prstGeom prst="rightBrace">
            <a:avLst>
              <a:gd name="adj1" fmla="val 8362"/>
              <a:gd name="adj2" fmla="val 50000"/>
            </a:avLst>
          </a:prstGeom>
          <a:noFill/>
          <a:ln w="127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 sz="1800">
              <a:cs typeface="Arial" panose="020B0604020202020204" pitchFamily="34" charset="0"/>
            </a:endParaRPr>
          </a:p>
        </p:txBody>
      </p:sp>
      <p:sp>
        <p:nvSpPr>
          <p:cNvPr id="44036" name="Right Brace 23"/>
          <p:cNvSpPr>
            <a:spLocks/>
          </p:cNvSpPr>
          <p:nvPr/>
        </p:nvSpPr>
        <p:spPr bwMode="auto">
          <a:xfrm rot="-2007750">
            <a:off x="5275263" y="4297363"/>
            <a:ext cx="185737" cy="1201737"/>
          </a:xfrm>
          <a:prstGeom prst="rightBrace">
            <a:avLst>
              <a:gd name="adj1" fmla="val 8327"/>
              <a:gd name="adj2" fmla="val 50185"/>
            </a:avLst>
          </a:prstGeom>
          <a:noFill/>
          <a:ln w="127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 sz="1800">
              <a:cs typeface="Arial" panose="020B0604020202020204" pitchFamily="34" charset="0"/>
            </a:endParaRPr>
          </a:p>
        </p:txBody>
      </p:sp>
      <p:pic>
        <p:nvPicPr>
          <p:cNvPr id="44037" name="Picture 24" descr="DSCF059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75" y="2054225"/>
            <a:ext cx="1990725" cy="14700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8" name="Picture 25" descr="IMG_93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388" y="3440113"/>
            <a:ext cx="1965325" cy="14478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4039" name="Straight Arrow Connector 27"/>
          <p:cNvCxnSpPr>
            <a:cxnSpLocks noChangeShapeType="1"/>
          </p:cNvCxnSpPr>
          <p:nvPr/>
        </p:nvCxnSpPr>
        <p:spPr bwMode="auto">
          <a:xfrm flipH="1" flipV="1">
            <a:off x="5583238" y="4714875"/>
            <a:ext cx="628650" cy="9525"/>
          </a:xfrm>
          <a:prstGeom prst="straightConnector1">
            <a:avLst/>
          </a:prstGeom>
          <a:noFill/>
          <a:ln w="6350">
            <a:solidFill>
              <a:srgbClr val="000000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40" name="Straight Arrow Connector 28"/>
          <p:cNvCxnSpPr>
            <a:cxnSpLocks noChangeShapeType="1"/>
          </p:cNvCxnSpPr>
          <p:nvPr/>
        </p:nvCxnSpPr>
        <p:spPr bwMode="auto">
          <a:xfrm>
            <a:off x="5313363" y="3295650"/>
            <a:ext cx="0" cy="1355725"/>
          </a:xfrm>
          <a:prstGeom prst="straightConnector1">
            <a:avLst/>
          </a:prstGeom>
          <a:noFill/>
          <a:ln w="6350">
            <a:solidFill>
              <a:srgbClr val="000000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41" name="Straight Arrow Connector 29"/>
          <p:cNvCxnSpPr>
            <a:cxnSpLocks noChangeShapeType="1"/>
          </p:cNvCxnSpPr>
          <p:nvPr/>
        </p:nvCxnSpPr>
        <p:spPr bwMode="auto">
          <a:xfrm flipH="1">
            <a:off x="5624513" y="5197475"/>
            <a:ext cx="685800" cy="9525"/>
          </a:xfrm>
          <a:prstGeom prst="straightConnector1">
            <a:avLst/>
          </a:prstGeom>
          <a:noFill/>
          <a:ln w="6350">
            <a:solidFill>
              <a:srgbClr val="000000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42" name="Straight Arrow Connector 30"/>
          <p:cNvCxnSpPr>
            <a:cxnSpLocks noChangeShapeType="1"/>
          </p:cNvCxnSpPr>
          <p:nvPr/>
        </p:nvCxnSpPr>
        <p:spPr bwMode="auto">
          <a:xfrm flipH="1">
            <a:off x="3913188" y="2546350"/>
            <a:ext cx="280987" cy="0"/>
          </a:xfrm>
          <a:prstGeom prst="straightConnector1">
            <a:avLst/>
          </a:prstGeom>
          <a:noFill/>
          <a:ln w="6350">
            <a:solidFill>
              <a:srgbClr val="000000"/>
            </a:solidFill>
            <a:miter lim="800000"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44043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538" y="1397000"/>
            <a:ext cx="1620837" cy="13430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Straight Connector 19"/>
          <p:cNvCxnSpPr/>
          <p:nvPr/>
        </p:nvCxnSpPr>
        <p:spPr bwMode="auto">
          <a:xfrm>
            <a:off x="5313363" y="3295650"/>
            <a:ext cx="466725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h-TH" altLang="en-US" sz="2800" b="1" u="sng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</a:t>
            </a:r>
            <a:r>
              <a:rPr lang="en-US" altLang="en-US" sz="28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2: 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/>
            </a:r>
            <a:b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th-TH" altLang="en-US" sz="28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การแก้ปัญหาการกัดเซาะด้วยโครงสร้างแข็ง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/>
            </a:r>
            <a:b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endParaRPr lang="th-TH" altLang="en-US" sz="280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pic>
        <p:nvPicPr>
          <p:cNvPr id="44046" name="Picture 19" descr="http://www.bwn.psu.ac.th/photo/101001kortaew/kt0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8563" y="4887913"/>
            <a:ext cx="1981200" cy="1485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h-TH" altLang="en-US" sz="2800" b="1" u="sng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</a:t>
            </a:r>
            <a:r>
              <a:rPr lang="en-US" altLang="en-US" sz="28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2: 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/>
            </a:r>
            <a:b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th-TH" altLang="en-US" sz="28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การแก้ปัญหาการกัดเซาะด้วยโครงสร้างแข็ง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/>
            </a:r>
            <a:b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endParaRPr lang="th-TH" altLang="en-US" sz="280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pic>
        <p:nvPicPr>
          <p:cNvPr id="4505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1052513"/>
            <a:ext cx="7681913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TextBox 4"/>
          <p:cNvSpPr txBox="1">
            <a:spLocks noChangeArrowheads="1"/>
          </p:cNvSpPr>
          <p:nvPr/>
        </p:nvSpPr>
        <p:spPr bwMode="auto">
          <a:xfrm>
            <a:off x="827088" y="6237288"/>
            <a:ext cx="74898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en-US" sz="2400" b="1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ภาพที่ </a:t>
            </a:r>
            <a:r>
              <a:rPr lang="en-US" altLang="en-US" sz="2400" b="1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3-5:</a:t>
            </a:r>
            <a:r>
              <a:rPr lang="th-TH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กราฟแสดงกรณีการแก้ปัญหาการกัดเซาะด้วยโครงสร้างแข็ง</a:t>
            </a:r>
            <a:endParaRPr lang="en-US" altLang="en-US" sz="24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th-TH" altLang="en-US" sz="24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0" t="8389" r="13431" b="15070"/>
          <a:stretch>
            <a:fillRect/>
          </a:stretch>
        </p:blipFill>
        <p:spPr bwMode="auto">
          <a:xfrm>
            <a:off x="1187450" y="1390650"/>
            <a:ext cx="6443663" cy="522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6083" name="Group 16"/>
          <p:cNvGrpSpPr>
            <a:grpSpLocks/>
          </p:cNvGrpSpPr>
          <p:nvPr/>
        </p:nvGrpSpPr>
        <p:grpSpPr bwMode="auto">
          <a:xfrm>
            <a:off x="3836988" y="2678113"/>
            <a:ext cx="2921000" cy="3181350"/>
            <a:chOff x="0" y="0"/>
            <a:chExt cx="1697733" cy="1983417"/>
          </a:xfrm>
        </p:grpSpPr>
        <p:sp>
          <p:nvSpPr>
            <p:cNvPr id="19" name="Oval 18"/>
            <p:cNvSpPr/>
            <p:nvPr/>
          </p:nvSpPr>
          <p:spPr>
            <a:xfrm rot="20283280">
              <a:off x="0" y="0"/>
              <a:ext cx="167005" cy="181120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hangingPunct="1">
                <a:defRPr/>
              </a:pPr>
              <a:endParaRPr lang="th-TH" sz="1800"/>
            </a:p>
          </p:txBody>
        </p:sp>
        <p:sp>
          <p:nvSpPr>
            <p:cNvPr id="20" name="Oval 19"/>
            <p:cNvSpPr/>
            <p:nvPr/>
          </p:nvSpPr>
          <p:spPr>
            <a:xfrm>
              <a:off x="854403" y="1267843"/>
              <a:ext cx="198376" cy="19101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hangingPunct="1">
                <a:defRPr/>
              </a:pPr>
              <a:endParaRPr lang="th-TH" sz="1800"/>
            </a:p>
          </p:txBody>
        </p:sp>
        <p:sp>
          <p:nvSpPr>
            <p:cNvPr id="21" name="Oval 20"/>
            <p:cNvSpPr/>
            <p:nvPr/>
          </p:nvSpPr>
          <p:spPr>
            <a:xfrm>
              <a:off x="1233624" y="1776563"/>
              <a:ext cx="206681" cy="206854"/>
            </a:xfrm>
            <a:prstGeom prst="ellipse">
              <a:avLst/>
            </a:prstGeom>
            <a:noFill/>
            <a:ln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hangingPunct="1">
                <a:defRPr/>
              </a:pPr>
              <a:endParaRPr lang="th-TH" sz="1800"/>
            </a:p>
          </p:txBody>
        </p:sp>
        <p:sp>
          <p:nvSpPr>
            <p:cNvPr id="22" name="Oval 21"/>
            <p:cNvSpPr/>
            <p:nvPr/>
          </p:nvSpPr>
          <p:spPr>
            <a:xfrm>
              <a:off x="129175" y="190028"/>
              <a:ext cx="182691" cy="166274"/>
            </a:xfrm>
            <a:prstGeom prst="ellipse">
              <a:avLst/>
            </a:prstGeom>
            <a:noFill/>
            <a:ln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hangingPunct="1">
                <a:defRPr/>
              </a:pPr>
              <a:endParaRPr lang="th-TH" sz="1800"/>
            </a:p>
          </p:txBody>
        </p:sp>
        <p:cxnSp>
          <p:nvCxnSpPr>
            <p:cNvPr id="47114" name="Elbow Connector 22"/>
            <p:cNvCxnSpPr>
              <a:cxnSpLocks noChangeShapeType="1"/>
            </p:cNvCxnSpPr>
            <p:nvPr/>
          </p:nvCxnSpPr>
          <p:spPr bwMode="auto">
            <a:xfrm rot="10800000">
              <a:off x="180845" y="43548"/>
              <a:ext cx="561912" cy="0"/>
            </a:xfrm>
            <a:prstGeom prst="bentConnector3">
              <a:avLst>
                <a:gd name="adj1" fmla="val 49944"/>
              </a:avLst>
            </a:prstGeom>
            <a:noFill/>
            <a:ln w="9525">
              <a:solidFill>
                <a:schemeClr val="accent6">
                  <a:lumMod val="75000"/>
                </a:schemeClr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15" name="Elbow Connector 23"/>
            <p:cNvCxnSpPr>
              <a:cxnSpLocks noChangeShapeType="1"/>
            </p:cNvCxnSpPr>
            <p:nvPr/>
          </p:nvCxnSpPr>
          <p:spPr bwMode="auto">
            <a:xfrm rot="5400000">
              <a:off x="694367" y="530356"/>
              <a:ext cx="1169860" cy="445655"/>
            </a:xfrm>
            <a:prstGeom prst="bentConnector3">
              <a:avLst>
                <a:gd name="adj1" fmla="val 100370"/>
              </a:avLst>
            </a:prstGeom>
            <a:noFill/>
            <a:ln w="9525">
              <a:solidFill>
                <a:schemeClr val="accent6">
                  <a:lumMod val="75000"/>
                </a:schemeClr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92" name="Elbow Connector 24"/>
            <p:cNvCxnSpPr>
              <a:cxnSpLocks noChangeShapeType="1"/>
            </p:cNvCxnSpPr>
            <p:nvPr/>
          </p:nvCxnSpPr>
          <p:spPr bwMode="auto">
            <a:xfrm rot="10800000" flipV="1">
              <a:off x="336430" y="163902"/>
              <a:ext cx="421005" cy="87630"/>
            </a:xfrm>
            <a:prstGeom prst="bentConnector3">
              <a:avLst>
                <a:gd name="adj1" fmla="val 49944"/>
              </a:avLst>
            </a:prstGeom>
            <a:noFill/>
            <a:ln w="9525">
              <a:solidFill>
                <a:srgbClr val="C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93" name="Elbow Connector 25"/>
            <p:cNvCxnSpPr>
              <a:cxnSpLocks noChangeShapeType="1"/>
            </p:cNvCxnSpPr>
            <p:nvPr/>
          </p:nvCxnSpPr>
          <p:spPr bwMode="auto">
            <a:xfrm rot="5400000">
              <a:off x="746185" y="875582"/>
              <a:ext cx="1663065" cy="240030"/>
            </a:xfrm>
            <a:prstGeom prst="bentConnector3">
              <a:avLst>
                <a:gd name="adj1" fmla="val 100370"/>
              </a:avLst>
            </a:prstGeom>
            <a:noFill/>
            <a:ln w="9525">
              <a:solidFill>
                <a:srgbClr val="C00000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8" name="Rectangle 17"/>
          <p:cNvSpPr>
            <a:spLocks/>
          </p:cNvSpPr>
          <p:nvPr/>
        </p:nvSpPr>
        <p:spPr>
          <a:xfrm>
            <a:off x="4932363" y="2565400"/>
            <a:ext cx="2216150" cy="482600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07000"/>
              </a:lnSpc>
              <a:spcAft>
                <a:spcPts val="800"/>
              </a:spcAft>
              <a:defRPr/>
            </a:pPr>
            <a:r>
              <a:rPr lang="th-TH" sz="2400">
                <a:solidFill>
                  <a:srgbClr val="000000"/>
                </a:solidFill>
                <a:ea typeface="Calibri" panose="020F0502020204030204" pitchFamily="34" charset="0"/>
                <a:cs typeface="Browallia New" panose="020B0604020202020204" pitchFamily="34" charset="-34"/>
              </a:rPr>
              <a:t>จุดที่มีการเติมทราย</a:t>
            </a:r>
            <a:endParaRPr lang="en-US" sz="1800"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27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l">
              <a:defRPr/>
            </a:pPr>
            <a:r>
              <a:rPr lang="th-TH" sz="2400" b="1" u="sng" kern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</a:t>
            </a:r>
            <a:r>
              <a:rPr lang="th-TH" sz="2400" b="1" kern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3</a:t>
            </a:r>
            <a:r>
              <a:rPr lang="en-US" sz="2400" b="1" kern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  <a:r>
              <a:rPr lang="en-US" sz="2400" kern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/>
            </a:r>
            <a:br>
              <a:rPr lang="en-US" sz="2400" kern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sz="2400" kern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th-TH" sz="2400" b="1" kern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การยุติการแทรกแซงด้วยโครงสร้างต่างๆ และการฟื้นฟูหาดทราย</a:t>
            </a:r>
            <a:br>
              <a:rPr lang="th-TH" sz="2400" b="1" kern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sz="2400" b="1" kern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ด้วยวิธีที่สอดคล้องกับวัฏจักรสมดุลของทรายตามธรรมชาติ  </a:t>
            </a:r>
            <a:r>
              <a:rPr lang="en-US" sz="2400" kern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/>
            </a:r>
            <a:br>
              <a:rPr lang="en-US" sz="2400" kern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endParaRPr lang="th-TH" sz="2400" kern="0" dirty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th-TH" altLang="en-US" sz="2400" b="1" u="sng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</a:t>
            </a:r>
            <a:r>
              <a:rPr lang="th-TH" altLang="en-US" sz="24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3</a:t>
            </a:r>
            <a:r>
              <a:rPr lang="en-US" altLang="en-US" sz="24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  <a: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/>
            </a:r>
            <a:b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th-TH" altLang="en-US" sz="24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การยุติการแทรกแซงด้วยโครงสร้างต่างๆ และการฟื้นฟูหาดทราย</a:t>
            </a:r>
            <a:br>
              <a:rPr lang="th-TH" altLang="en-US" sz="24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altLang="en-US" sz="24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ด้วยวิธีที่สอดคล้องกับวัฏจักรสมดุลของทรายตามธรรมชาติ  </a:t>
            </a:r>
            <a: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/>
            </a:r>
            <a:b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endParaRPr lang="th-TH" altLang="en-US" sz="240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pic>
        <p:nvPicPr>
          <p:cNvPr id="4710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1392238"/>
            <a:ext cx="764222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TextBox 4"/>
          <p:cNvSpPr txBox="1">
            <a:spLocks noChangeArrowheads="1"/>
          </p:cNvSpPr>
          <p:nvPr/>
        </p:nvSpPr>
        <p:spPr bwMode="auto">
          <a:xfrm>
            <a:off x="1335088" y="5986463"/>
            <a:ext cx="70580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400" b="1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ภาพที่ </a:t>
            </a:r>
            <a:r>
              <a:rPr lang="en-US" altLang="en-US" sz="2400" b="1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2-7:</a:t>
            </a:r>
            <a:r>
              <a:rPr lang="th-TH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กราฟแสดงกรณีการฟื้นฟูหาดทรายด้วยวิธีที่สอดคล้องกับวัฏจักรสมดุลของทรายตามธรรมชาติ  และการยุติการแทรกแซงด้วยโครงสร้างต่างๆ</a:t>
            </a:r>
            <a:endParaRPr lang="en-US" altLang="en-US" sz="24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 sz="24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1417637"/>
          </a:xfrm>
        </p:spPr>
        <p:txBody>
          <a:bodyPr/>
          <a:lstStyle/>
          <a:p>
            <a:pPr algn="l"/>
            <a:r>
              <a:rPr lang="th-TH" altLang="en-US" sz="2800" b="1" u="sng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</a:t>
            </a:r>
            <a:r>
              <a:rPr lang="en-US" altLang="en-US" sz="2800" b="1" u="sng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4</a:t>
            </a:r>
            <a:r>
              <a:rPr lang="en-US" altLang="en-US" sz="28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/>
            </a:r>
            <a:b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th-TH" altLang="en-US" sz="28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การยุติการแทรกแซง การรื้อถอนโครงสร้างที่ไม่ใช้ประโยชน์ </a:t>
            </a:r>
            <a:br>
              <a:rPr lang="th-TH" altLang="en-US" sz="28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altLang="en-US" sz="28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และการฟื้นฟูระบบธรรมชาติของหาดทราย</a:t>
            </a:r>
            <a:endParaRPr lang="th-TH" altLang="en-US" sz="280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48131" name="TextBox 2"/>
          <p:cNvSpPr txBox="1">
            <a:spLocks noChangeArrowheads="1"/>
          </p:cNvSpPr>
          <p:nvPr/>
        </p:nvSpPr>
        <p:spPr bwMode="auto">
          <a:xfrm>
            <a:off x="1331913" y="2133600"/>
            <a:ext cx="6553200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800" b="1" u="sng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</a:t>
            </a:r>
            <a:r>
              <a:rPr lang="en-US" altLang="en-US" sz="2800" b="1" u="sng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4</a:t>
            </a:r>
            <a:r>
              <a:rPr lang="th-TH" altLang="en-US" sz="2800" b="1" u="sng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.</a:t>
            </a:r>
            <a:r>
              <a:rPr lang="en-US" altLang="en-US" sz="2800" b="1" u="sng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1</a:t>
            </a:r>
            <a:r>
              <a:rPr lang="th-TH" altLang="en-US" sz="2800" b="1" u="sng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</a:t>
            </a:r>
            <a:endParaRPr lang="en-US" altLang="en-US" sz="2800">
              <a:solidFill>
                <a:srgbClr val="FFCC66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800" b="1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การรื้อถอนโครงสร้างชายฝั่งออกทั้งหมดเหลือแต่เขื่อนกันทรายที่ปากแม่น้ำนาทับ</a:t>
            </a:r>
            <a:endParaRPr lang="en-US" altLang="en-US" sz="28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 sz="28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48132" name="TextBox 3"/>
          <p:cNvSpPr txBox="1">
            <a:spLocks noChangeArrowheads="1"/>
          </p:cNvSpPr>
          <p:nvPr/>
        </p:nvSpPr>
        <p:spPr bwMode="auto">
          <a:xfrm>
            <a:off x="1331913" y="3825875"/>
            <a:ext cx="65532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800" b="1" u="sng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</a:t>
            </a:r>
            <a:r>
              <a:rPr lang="en-US" altLang="en-US" sz="2800" b="1" u="sng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4</a:t>
            </a:r>
            <a:r>
              <a:rPr lang="th-TH" altLang="en-US" sz="2800" b="1" u="sng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.</a:t>
            </a:r>
            <a:r>
              <a:rPr lang="en-US" altLang="en-US" sz="2800" b="1" u="sng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</a:t>
            </a:r>
            <a:r>
              <a:rPr lang="th-TH" altLang="en-US" sz="2800" b="1" u="sng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</a:t>
            </a:r>
            <a:endParaRPr lang="en-US" altLang="en-US" sz="2800">
              <a:solidFill>
                <a:srgbClr val="FFCC66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800" b="1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การรื้อถอนโครงสร้างชายฝั่งออกทั้งหมดรวมทั้งเขื่อนกันทรายที่ปากแม่น้ำนาทับ</a:t>
            </a:r>
            <a:endParaRPr lang="en-US" altLang="en-US" sz="28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 sz="28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6013" y="1989138"/>
            <a:ext cx="6769100" cy="165576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395288" y="404813"/>
            <a:ext cx="8229600" cy="141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l">
              <a:defRPr/>
            </a:pPr>
            <a:r>
              <a:rPr lang="th-TH" sz="2800" b="1" u="sng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</a:t>
            </a:r>
            <a:r>
              <a:rPr lang="en-US" sz="2800" b="1" u="sng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4, (4.1)</a:t>
            </a:r>
            <a:r>
              <a:rPr lang="en-US" sz="2800" b="1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  <a:r>
              <a:rPr lang="en-US" sz="2800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/>
            </a:r>
            <a:br>
              <a:rPr lang="en-US" sz="2800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sz="2800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th-TH" sz="2800" b="1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การยุติการแทรกแซง การรื้อถอนโครงสร้างที่ไม่ใช้ประโยชน์ </a:t>
            </a:r>
            <a:br>
              <a:rPr lang="th-TH" sz="2800" b="1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sz="2800" b="1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และการฟื้นฟูระบบธรรมชาติของหาดทราย</a:t>
            </a:r>
            <a:endParaRPr lang="th-TH" sz="2800" kern="0" dirty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pic>
        <p:nvPicPr>
          <p:cNvPr id="4915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0" t="8389" r="13431" b="15070"/>
          <a:stretch>
            <a:fillRect/>
          </a:stretch>
        </p:blipFill>
        <p:spPr bwMode="auto">
          <a:xfrm>
            <a:off x="1403350" y="1951038"/>
            <a:ext cx="6115050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6" name="Right Brace 5"/>
          <p:cNvSpPr>
            <a:spLocks/>
          </p:cNvSpPr>
          <p:nvPr/>
        </p:nvSpPr>
        <p:spPr bwMode="auto">
          <a:xfrm rot="-1697120">
            <a:off x="4203700" y="3003550"/>
            <a:ext cx="131763" cy="422275"/>
          </a:xfrm>
          <a:prstGeom prst="rightBrace">
            <a:avLst>
              <a:gd name="adj1" fmla="val 8338"/>
              <a:gd name="adj2" fmla="val 50000"/>
            </a:avLst>
          </a:prstGeom>
          <a:noFill/>
          <a:ln w="127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 sz="1800">
              <a:cs typeface="Arial" panose="020B0604020202020204" pitchFamily="34" charset="0"/>
            </a:endParaRPr>
          </a:p>
        </p:txBody>
      </p:sp>
      <p:sp>
        <p:nvSpPr>
          <p:cNvPr id="49157" name="Right Brace 6"/>
          <p:cNvSpPr>
            <a:spLocks/>
          </p:cNvSpPr>
          <p:nvPr/>
        </p:nvSpPr>
        <p:spPr bwMode="auto">
          <a:xfrm rot="-2007750">
            <a:off x="5829300" y="4518025"/>
            <a:ext cx="234950" cy="1236663"/>
          </a:xfrm>
          <a:prstGeom prst="rightBrace">
            <a:avLst>
              <a:gd name="adj1" fmla="val 8358"/>
              <a:gd name="adj2" fmla="val 50185"/>
            </a:avLst>
          </a:prstGeom>
          <a:noFill/>
          <a:ln w="127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 sz="1800">
              <a:cs typeface="Arial" panose="020B0604020202020204" pitchFamily="34" charset="0"/>
            </a:endParaRPr>
          </a:p>
        </p:txBody>
      </p:sp>
      <p:sp>
        <p:nvSpPr>
          <p:cNvPr id="49158" name="Text Box 153"/>
          <p:cNvSpPr txBox="1">
            <a:spLocks noChangeArrowheads="1"/>
          </p:cNvSpPr>
          <p:nvPr/>
        </p:nvSpPr>
        <p:spPr bwMode="auto">
          <a:xfrm>
            <a:off x="4211638" y="2781300"/>
            <a:ext cx="22304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th-TH" altLang="en-US" sz="2400"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บริเวณโครงสร้างที่จะรื้อถอนออก</a:t>
            </a:r>
            <a:r>
              <a:rPr lang="th-TH" altLang="en-US" sz="2000"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 </a:t>
            </a:r>
            <a:r>
              <a:rPr lang="th-TH" altLang="en-US" sz="2400"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และฟื้นฟู</a:t>
            </a:r>
            <a:endParaRPr lang="en-US" altLang="en-US" sz="1800">
              <a:latin typeface="Browallia New" panose="020B0604020202020204" pitchFamily="34" charset="-34"/>
              <a:ea typeface="Calibri" panose="020F0502020204030204" pitchFamily="34" charset="0"/>
              <a:cs typeface="Browallia New" panose="020B0604020202020204" pitchFamily="34" charset="-34"/>
            </a:endParaRPr>
          </a:p>
        </p:txBody>
      </p:sp>
      <p:sp>
        <p:nvSpPr>
          <p:cNvPr id="49159" name="Text Box 155"/>
          <p:cNvSpPr txBox="1">
            <a:spLocks noChangeArrowheads="1"/>
          </p:cNvSpPr>
          <p:nvPr/>
        </p:nvSpPr>
        <p:spPr bwMode="auto">
          <a:xfrm>
            <a:off x="5805488" y="4206875"/>
            <a:ext cx="1714500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th-TH" altLang="en-US" sz="2400"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บริเวณโครงสร้างที่จะรื้อถอนออก</a:t>
            </a:r>
            <a:r>
              <a:rPr lang="th-TH" altLang="en-US" sz="2000"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 </a:t>
            </a:r>
            <a:r>
              <a:rPr lang="th-TH" altLang="en-US" sz="2400"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และฟื้นฟู</a:t>
            </a:r>
            <a:endParaRPr lang="en-US" altLang="en-US" sz="1800">
              <a:latin typeface="Browallia New" panose="020B0604020202020204" pitchFamily="34" charset="-34"/>
              <a:ea typeface="Calibri" panose="020F0502020204030204" pitchFamily="34" charset="0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 bwMode="auto">
          <a:xfrm>
            <a:off x="468313" y="3175"/>
            <a:ext cx="8229600" cy="141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l">
              <a:defRPr/>
            </a:pPr>
            <a:r>
              <a:rPr lang="th-TH" sz="2800" b="1" u="sng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</a:t>
            </a:r>
            <a:r>
              <a:rPr lang="en-US" sz="2800" b="1" u="sng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4, (4.1)</a:t>
            </a:r>
            <a:r>
              <a:rPr lang="en-US" sz="2800" b="1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  <a:r>
              <a:rPr lang="en-US" sz="2800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/>
            </a:r>
            <a:br>
              <a:rPr lang="en-US" sz="2800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sz="2800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th-TH" sz="2800" b="1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การยุติการแทรกแซง การรื้อถอนโครงสร้างที่ไม่ใช้ประโยชน์ </a:t>
            </a:r>
            <a:br>
              <a:rPr lang="th-TH" sz="2800" b="1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</a:br>
            <a:r>
              <a:rPr lang="th-TH" sz="2800" b="1" kern="0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และการฟื้นฟูระบบธรรมชาติของหาดทราย</a:t>
            </a:r>
            <a:endParaRPr lang="th-TH" sz="2800" kern="0" dirty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pic>
        <p:nvPicPr>
          <p:cNvPr id="5017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52563"/>
            <a:ext cx="7381875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0" name="TextBox 4"/>
          <p:cNvSpPr txBox="1">
            <a:spLocks noChangeArrowheads="1"/>
          </p:cNvSpPr>
          <p:nvPr/>
        </p:nvSpPr>
        <p:spPr bwMode="auto">
          <a:xfrm>
            <a:off x="847725" y="6021388"/>
            <a:ext cx="7850188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1800" b="1">
                <a:solidFill>
                  <a:schemeClr val="bg1"/>
                </a:solidFill>
                <a:cs typeface="Arial" panose="020B0604020202020204" pitchFamily="34" charset="0"/>
              </a:rPr>
              <a:t>ภาพที่ </a:t>
            </a:r>
            <a:r>
              <a:rPr lang="en-US" altLang="en-US" sz="1800" b="1">
                <a:solidFill>
                  <a:schemeClr val="bg1"/>
                </a:solidFill>
                <a:cs typeface="Arial" panose="020B0604020202020204" pitchFamily="34" charset="0"/>
              </a:rPr>
              <a:t>2-9:</a:t>
            </a:r>
            <a:r>
              <a:rPr lang="th-TH" altLang="en-US" sz="1800">
                <a:solidFill>
                  <a:schemeClr val="bg1"/>
                </a:solidFill>
                <a:cs typeface="Arial" panose="020B0604020202020204" pitchFamily="34" charset="0"/>
              </a:rPr>
              <a:t> กราฟแสดงกรณีมีการรื้อถอนโครงสร้างชายฝั่งออกไป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1800">
                <a:solidFill>
                  <a:schemeClr val="bg1"/>
                </a:solidFill>
                <a:cs typeface="Arial" panose="020B0604020202020204" pitchFamily="34" charset="0"/>
              </a:rPr>
              <a:t>	  (ยกเว้นเขื่อนกันทรายที่ปากคลอง)</a:t>
            </a:r>
            <a:endParaRPr lang="en-US" altLang="en-US" sz="180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 sz="180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>
          <a:xfrm>
            <a:off x="611188" y="333375"/>
            <a:ext cx="8229600" cy="777875"/>
          </a:xfrm>
        </p:spPr>
        <p:txBody>
          <a:bodyPr/>
          <a:lstStyle/>
          <a:p>
            <a:r>
              <a:rPr lang="th-TH" altLang="en-US" sz="32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สมมติฐานทางกายภาพพิจารณาตามเวลา(ทั้งสี่ทางเลือก</a:t>
            </a:r>
            <a:r>
              <a:rPr lang="en-US" altLang="en-US" sz="3200" b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)</a:t>
            </a:r>
            <a:endParaRPr lang="th-TH" altLang="en-US" sz="320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pic>
        <p:nvPicPr>
          <p:cNvPr id="5120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1338263"/>
            <a:ext cx="7477125" cy="453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4" name="TextBox 4"/>
          <p:cNvSpPr txBox="1">
            <a:spLocks noChangeArrowheads="1"/>
          </p:cNvSpPr>
          <p:nvPr/>
        </p:nvSpPr>
        <p:spPr bwMode="auto">
          <a:xfrm>
            <a:off x="852488" y="6102350"/>
            <a:ext cx="78438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400" b="1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ภาพที่ </a:t>
            </a:r>
            <a:r>
              <a:rPr lang="en-US" altLang="en-US" sz="2400" b="1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2-10:</a:t>
            </a:r>
            <a:r>
              <a:rPr lang="th-TH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กราฟแสดงสมมติฐานทางกายภาพของทั้งสี่ทางเลือกพิจารณาตามเวลา</a:t>
            </a:r>
            <a:endParaRPr lang="en-US" altLang="en-US" sz="24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th-TH" altLang="en-US" sz="24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755650" y="404813"/>
            <a:ext cx="8229600" cy="1143000"/>
          </a:xfrm>
        </p:spPr>
        <p:txBody>
          <a:bodyPr/>
          <a:lstStyle/>
          <a:p>
            <a:pPr algn="l"/>
            <a:r>
              <a:rPr lang="th-TH" altLang="en-US" sz="3200" b="1" smtClean="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ขอบเขตของการวิเคราะห์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6013" y="1417638"/>
            <a:ext cx="7210425" cy="5257800"/>
          </a:xfrm>
        </p:spPr>
        <p:txBody>
          <a:bodyPr/>
          <a:lstStyle/>
          <a:p>
            <a:pPr marL="514350" indent="-514350">
              <a:buFontTx/>
              <a:buAutoNum type="arabicParenR"/>
            </a:pP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วิเคราะห์ต้นทุนและประโยชน์ทางเศรษฐศาสตร์ ในช่วงเวลา 20 ปี (2557-2577)</a:t>
            </a:r>
          </a:p>
          <a:p>
            <a:pPr marL="514350" indent="-514350">
              <a:buFontTx/>
              <a:buAutoNum type="arabicParenR"/>
            </a:pP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การประเมินค่า จะใช้ราคาตลาดเป็นหลักในรายการที่สามารถสังเกตผ่านระบบตลาดได้ และใช้ข้อมูลทั้งทุติยภูมิ  และปฐมภูมิ </a:t>
            </a:r>
          </a:p>
          <a:p>
            <a:pPr marL="514350" indent="-514350">
              <a:buFontTx/>
              <a:buAutoNum type="arabicParenR"/>
            </a:pP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ปัจจัยการผลิตที่ใช้  และผลผลิตที่ได้ ไม่ส่งผลต่อราคาตลาด</a:t>
            </a:r>
          </a:p>
          <a:p>
            <a:pPr marL="514350" indent="-514350">
              <a:buFontTx/>
              <a:buAutoNum type="arabicParenR"/>
            </a:pP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การวิเคราะห์เปรียบเทียบใน 3 ทางเลือกคือ </a:t>
            </a:r>
          </a:p>
          <a:p>
            <a:pPr marL="514350" indent="-514350">
              <a:buFontTx/>
              <a:buNone/>
            </a:pP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th-TH" altLang="en-US" sz="3000" b="1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2</a:t>
            </a:r>
            <a:r>
              <a:rPr lang="en-US" altLang="en-US" sz="3000" b="1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  <a:r>
              <a:rPr lang="th-TH" altLang="en-US" sz="300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ใช้โครงสร้างแข็ง</a:t>
            </a:r>
          </a:p>
          <a:p>
            <a:pPr marL="514350" indent="-514350">
              <a:buFontTx/>
              <a:buNone/>
            </a:pPr>
            <a:r>
              <a:rPr lang="th-TH" altLang="en-US" sz="300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th-TH" altLang="en-US" sz="3000" b="1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3</a:t>
            </a:r>
            <a:r>
              <a:rPr lang="en-US" altLang="en-US" sz="3000" b="1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 </a:t>
            </a:r>
            <a:r>
              <a:rPr lang="th-TH" altLang="en-US" sz="300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ยุติการแทรกแซง ฟื้นฟูจุดกัดเซาะ </a:t>
            </a:r>
          </a:p>
          <a:p>
            <a:pPr marL="514350" indent="-514350">
              <a:buFontTx/>
              <a:buNone/>
            </a:pPr>
            <a:r>
              <a:rPr lang="th-TH" altLang="en-US" sz="300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th-TH" altLang="en-US" sz="3000" b="1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4 (4.1)</a:t>
            </a:r>
            <a:r>
              <a:rPr lang="en-US" altLang="en-US" sz="3000" b="1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:</a:t>
            </a:r>
            <a:r>
              <a:rPr lang="th-TH" altLang="en-US" sz="3000" b="1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r>
              <a:rPr lang="th-TH" altLang="en-US" sz="300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ยุติการแทรกแซง รื้อบางส่วน ฟื้นฟู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r>
              <a:rPr lang="th-TH" altLang="en-US" sz="3200" b="1" smtClean="0">
                <a:solidFill>
                  <a:srgbClr val="92D05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ผลกระทบของแต่ละทางเลือก</a:t>
            </a:r>
            <a:endParaRPr lang="th-TH" altLang="en-US" sz="3200" smtClean="0">
              <a:solidFill>
                <a:srgbClr val="92D05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3251" name="Content Placeholder 2"/>
          <p:cNvSpPr>
            <a:spLocks noGrp="1"/>
          </p:cNvSpPr>
          <p:nvPr>
            <p:ph idx="1"/>
          </p:nvPr>
        </p:nvSpPr>
        <p:spPr>
          <a:xfrm>
            <a:off x="457200" y="2420938"/>
            <a:ext cx="8229600" cy="8636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th-TH" altLang="en-US" i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กรุณาดูตารางที่ </a:t>
            </a:r>
            <a:r>
              <a:rPr lang="en-US" altLang="en-US" i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2-1</a:t>
            </a:r>
            <a:endParaRPr lang="th-TH" altLang="en-US" i="1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>
          <a:xfrm>
            <a:off x="65088" y="239713"/>
            <a:ext cx="8229600" cy="1143000"/>
          </a:xfrm>
        </p:spPr>
        <p:txBody>
          <a:bodyPr/>
          <a:lstStyle/>
          <a:p>
            <a:pPr marL="342900" indent="-342900" algn="l"/>
            <a:r>
              <a:rPr lang="th-TH" altLang="en-US" sz="2800" b="1" smtClean="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	เกณฑ์ที่ใช้ในการเปรียบเทียบ</a:t>
            </a:r>
            <a:br>
              <a:rPr lang="th-TH" altLang="en-US" sz="2800" b="1" smtClean="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</a:br>
            <a:r>
              <a:rPr lang="th-TH" altLang="en-US" sz="2800" b="1" smtClean="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ประสิทธิภาพของแต่ละทางเลือก</a:t>
            </a:r>
            <a:endParaRPr lang="th-TH" altLang="en-US" sz="2800" smtClean="0">
              <a:solidFill>
                <a:srgbClr val="E0C45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4275" name="Content Placeholder 2"/>
          <p:cNvSpPr>
            <a:spLocks noGrp="1"/>
          </p:cNvSpPr>
          <p:nvPr>
            <p:ph idx="1"/>
          </p:nvPr>
        </p:nvSpPr>
        <p:spPr>
          <a:xfrm>
            <a:off x="595313" y="1885950"/>
            <a:ext cx="3938587" cy="534988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altLang="en-US" sz="2000" smtClean="0">
                <a:solidFill>
                  <a:schemeClr val="bg1"/>
                </a:solidFill>
              </a:rPr>
              <a:t>NPV = PV(B) – PV(C)  = </a:t>
            </a:r>
            <a:endParaRPr lang="th-TH" altLang="en-US" sz="2000" smtClean="0">
              <a:solidFill>
                <a:schemeClr val="bg1"/>
              </a:solidFill>
            </a:endParaRPr>
          </a:p>
        </p:txBody>
      </p:sp>
      <p:pic>
        <p:nvPicPr>
          <p:cNvPr id="5427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838" y="1527175"/>
            <a:ext cx="2016125" cy="1152525"/>
          </a:xfrm>
          <a:prstGeom prst="rect">
            <a:avLst/>
          </a:prstGeom>
          <a:solidFill>
            <a:srgbClr val="E0C4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7" name="TextBox 4"/>
          <p:cNvSpPr txBox="1">
            <a:spLocks noChangeArrowheads="1"/>
          </p:cNvSpPr>
          <p:nvPr/>
        </p:nvSpPr>
        <p:spPr bwMode="auto">
          <a:xfrm>
            <a:off x="6011863" y="1527175"/>
            <a:ext cx="2952750" cy="19383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กำหนดให้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B  </a:t>
            </a:r>
            <a:r>
              <a:rPr lang="th-TH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คือ ผลกระทบด้านบวก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C  </a:t>
            </a:r>
            <a:r>
              <a:rPr lang="th-TH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คือ ผลกระทบด้านลบ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i   </a:t>
            </a:r>
            <a:r>
              <a:rPr lang="th-TH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คือ อัตราคิดลดที่  </a:t>
            </a:r>
            <a:endParaRPr lang="en-US" altLang="en-US" sz="24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t   </a:t>
            </a:r>
            <a:r>
              <a:rPr lang="th-TH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คืออายุโครงการ </a:t>
            </a:r>
            <a:r>
              <a:rPr lang="en-US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20 </a:t>
            </a:r>
            <a:r>
              <a:rPr lang="th-TH" altLang="en-US" sz="24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ปี</a:t>
            </a:r>
          </a:p>
        </p:txBody>
      </p:sp>
      <p:sp>
        <p:nvSpPr>
          <p:cNvPr id="54278" name="TextBox 5"/>
          <p:cNvSpPr txBox="1">
            <a:spLocks noChangeArrowheads="1"/>
          </p:cNvSpPr>
          <p:nvPr/>
        </p:nvSpPr>
        <p:spPr bwMode="auto">
          <a:xfrm>
            <a:off x="606425" y="3244850"/>
            <a:ext cx="8645525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400" b="1">
                <a:solidFill>
                  <a:srgbClr val="FFCC66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อัตราคิดลด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200">
                <a:solidFill>
                  <a:srgbClr val="66FF33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th-TH" altLang="en-US" sz="2800">
                <a:solidFill>
                  <a:srgbClr val="92D050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วิเคราะห์ในรูป </a:t>
            </a:r>
            <a:r>
              <a:rPr lang="en-US" altLang="en-US" sz="2800">
                <a:solidFill>
                  <a:srgbClr val="92D050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real term  </a:t>
            </a:r>
            <a:r>
              <a:rPr lang="th-TH" altLang="en-US" sz="2800">
                <a:solidFill>
                  <a:srgbClr val="92D050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คือ </a:t>
            </a:r>
            <a:r>
              <a:rPr lang="en-US" altLang="en-US" sz="2800">
                <a:solidFill>
                  <a:srgbClr val="92D050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4.16%  </a:t>
            </a:r>
            <a:endParaRPr lang="th-TH" altLang="en-US" sz="2200">
              <a:solidFill>
                <a:schemeClr val="bg1"/>
              </a:solidFill>
              <a:latin typeface="Browallia New" panose="020B0604020202020204" pitchFamily="34" charset="-34"/>
              <a:ea typeface="Tahoma" panose="020B0604030504040204" pitchFamily="34" charset="0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โดยที่ </a:t>
            </a:r>
            <a:endParaRPr lang="en-US" altLang="en-US" sz="2800">
              <a:solidFill>
                <a:schemeClr val="bg1"/>
              </a:solidFill>
              <a:latin typeface="Browallia New" panose="020B0604020202020204" pitchFamily="34" charset="-34"/>
              <a:ea typeface="Tahoma" panose="020B0604030504040204" pitchFamily="34" charset="0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	</a:t>
            </a:r>
            <a:r>
              <a:rPr lang="en-US" altLang="en-US" sz="2800">
                <a:solidFill>
                  <a:srgbClr val="92D050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Real Discount Rate(r) = (i-m)/(1+m)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	</a:t>
            </a:r>
            <a:r>
              <a:rPr lang="en-US" altLang="en-US" sz="2800">
                <a:solidFill>
                  <a:srgbClr val="92D050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i </a:t>
            </a:r>
            <a:r>
              <a:rPr lang="th-TH" altLang="en-US" sz="2800">
                <a:solidFill>
                  <a:srgbClr val="92D050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 </a:t>
            </a:r>
            <a:r>
              <a:rPr lang="th-TH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คือ </a:t>
            </a:r>
            <a:r>
              <a:rPr lang="en-US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Nominal Discount Rate </a:t>
            </a:r>
            <a:endParaRPr lang="th-TH" altLang="en-US" sz="2800">
              <a:solidFill>
                <a:schemeClr val="bg1"/>
              </a:solidFill>
              <a:latin typeface="Browallia New" panose="020B0604020202020204" pitchFamily="34" charset="-34"/>
              <a:ea typeface="Tahoma" panose="020B0604030504040204" pitchFamily="34" charset="0"/>
              <a:cs typeface="Browallia New" panose="020B0604020202020204" pitchFamily="34" charset="-34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th-TH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              (กลุ่มประเทศกำลังพัฒนาเฉลี่ย(ไทย ลาตินอเมริกา และยุโรป)ประมาณ </a:t>
            </a:r>
            <a:r>
              <a:rPr lang="en-US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7%	</a:t>
            </a:r>
            <a:r>
              <a:rPr lang="en-US" altLang="en-US" sz="2800">
                <a:solidFill>
                  <a:srgbClr val="92D050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m</a:t>
            </a:r>
            <a:r>
              <a:rPr lang="en-US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 </a:t>
            </a:r>
            <a:r>
              <a:rPr lang="th-TH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คือ </a:t>
            </a:r>
            <a:r>
              <a:rPr lang="en-US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Inflation Rate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        </a:t>
            </a:r>
            <a:r>
              <a:rPr lang="th-TH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	    (</a:t>
            </a:r>
            <a:r>
              <a:rPr lang="en-US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2.74% (</a:t>
            </a:r>
            <a:r>
              <a:rPr lang="th-TH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อัตราเงินเฟ้อทั่วไปเฉลี่ยระหว่างปี </a:t>
            </a:r>
            <a:r>
              <a:rPr lang="en-US" altLang="en-US" sz="2800">
                <a:solidFill>
                  <a:schemeClr val="bg1"/>
                </a:solidFill>
                <a:latin typeface="Browallia New" panose="020B0604020202020204" pitchFamily="34" charset="-34"/>
                <a:ea typeface="Tahoma" panose="020B0604030504040204" pitchFamily="34" charset="0"/>
                <a:cs typeface="Browallia New" panose="020B0604020202020204" pitchFamily="34" charset="-34"/>
              </a:rPr>
              <a:t>2544-2554))</a:t>
            </a:r>
            <a:endParaRPr lang="th-TH" altLang="en-US" sz="2800">
              <a:solidFill>
                <a:schemeClr val="bg1"/>
              </a:solidFill>
              <a:latin typeface="Browallia New" panose="020B0604020202020204" pitchFamily="34" charset="-34"/>
              <a:ea typeface="Tahoma" panose="020B0604030504040204" pitchFamily="34" charset="0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altLang="en-US" sz="3200" b="1" smtClean="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แนวคิดในการประเมินค่ารายการต่างๆ</a:t>
            </a:r>
            <a:endParaRPr lang="th-TH" altLang="en-US" sz="3200" smtClean="0">
              <a:solidFill>
                <a:srgbClr val="E0C45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3068637"/>
          </a:xfrm>
        </p:spPr>
        <p:txBody>
          <a:bodyPr/>
          <a:lstStyle/>
          <a:p>
            <a:pPr>
              <a:buFontTx/>
              <a:buAutoNum type="arabicParenR"/>
            </a:pPr>
            <a:r>
              <a:rPr lang="th-TH" altLang="en-US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การประเมินค่าใช้จ่ายในการก่อสร้างโครงสร้างทางวิศวกรรมต่างๆ</a:t>
            </a:r>
          </a:p>
          <a:p>
            <a:pPr>
              <a:buFontTx/>
              <a:buNone/>
            </a:pPr>
            <a:r>
              <a:rPr lang="th-TH" altLang="en-US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	</a:t>
            </a:r>
            <a:r>
              <a:rPr lang="th-TH" altLang="en-US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ใช้มูลค่าจากหน่วยงานที่รับผิดชอบ</a:t>
            </a:r>
          </a:p>
          <a:p>
            <a:pPr>
              <a:buFontTx/>
              <a:buNone/>
            </a:pPr>
            <a:r>
              <a:rPr lang="en-US" altLang="en-US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2)  </a:t>
            </a:r>
            <a:r>
              <a:rPr lang="th-TH" altLang="en-US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การประมาณค่าใช้จ่ายในการเติมทราย</a:t>
            </a:r>
            <a:endParaRPr lang="en-US" altLang="en-US" smtClean="0">
              <a:solidFill>
                <a:schemeClr val="bg1"/>
              </a:solidFill>
              <a:latin typeface="Browallia New" panose="020B0604020202020204" pitchFamily="34" charset="-34"/>
              <a:ea typeface="Calibri" panose="020F0502020204030204" pitchFamily="34" charset="0"/>
              <a:cs typeface="Browallia New" panose="020B0604020202020204" pitchFamily="34" charset="-34"/>
            </a:endParaRPr>
          </a:p>
          <a:p>
            <a:pPr>
              <a:spcBef>
                <a:spcPts val="1200"/>
              </a:spcBef>
              <a:buFontTx/>
              <a:buNone/>
            </a:pPr>
            <a:r>
              <a:rPr lang="th-TH" altLang="en-US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	สองแสนคิวต่อปี (สมบูรณ์ พรพิเนตพงศ์ และคณะ</a:t>
            </a:r>
            <a:r>
              <a:rPr lang="en-US" altLang="en-US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, 2548</a:t>
            </a:r>
            <a:r>
              <a:rPr lang="th-TH" altLang="en-US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)  </a:t>
            </a:r>
            <a:endParaRPr lang="en-US" altLang="en-US" smtClean="0">
              <a:solidFill>
                <a:srgbClr val="92D050"/>
              </a:solidFill>
              <a:latin typeface="Browallia New" panose="020B0604020202020204" pitchFamily="34" charset="-34"/>
              <a:ea typeface="Calibri" panose="020F0502020204030204" pitchFamily="34" charset="0"/>
              <a:cs typeface="Browallia New" panose="020B0604020202020204" pitchFamily="34" charset="-34"/>
            </a:endParaRPr>
          </a:p>
        </p:txBody>
      </p:sp>
      <p:pic>
        <p:nvPicPr>
          <p:cNvPr id="55300" name="Picture 7" descr="http://www.bwn.psu.ac.th/news/newsonline/beachfill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076700"/>
            <a:ext cx="3786188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684213" y="1631950"/>
            <a:ext cx="777557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spcBef>
                <a:spcPts val="1200"/>
              </a:spcBef>
              <a:spcAft>
                <a:spcPts val="800"/>
              </a:spcAft>
              <a:buFontTx/>
              <a:buNone/>
              <a:defRPr/>
            </a:pPr>
            <a:r>
              <a:rPr lang="en-US" sz="3000" dirty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3) </a:t>
            </a:r>
            <a:r>
              <a:rPr lang="th-TH" sz="3000" dirty="0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 การ</a:t>
            </a:r>
            <a:r>
              <a:rPr lang="th-TH" sz="3000" dirty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ประเมินค่าใช้จ่ายในการรื้อถอนโครงสร้างที่ไม่จำเป็น</a:t>
            </a:r>
            <a:r>
              <a:rPr lang="th-TH" sz="3000" dirty="0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ออก</a:t>
            </a:r>
            <a:endParaRPr lang="en-US" sz="3000" kern="0" dirty="0" smtClean="0">
              <a:solidFill>
                <a:schemeClr val="bg1"/>
              </a:solidFill>
              <a:latin typeface="Browallia New" panose="020B0604020202020204" pitchFamily="34" charset="-34"/>
              <a:ea typeface="Calibri" panose="020F0502020204030204" pitchFamily="34" charset="0"/>
              <a:cs typeface="Browallia New" panose="020B0604020202020204" pitchFamily="34" charset="-34"/>
            </a:endParaRPr>
          </a:p>
        </p:txBody>
      </p:sp>
      <p:pic>
        <p:nvPicPr>
          <p:cNvPr id="56323" name="Picture 5" descr="https://fbcdn-sphotos-f-a.akamaihd.net/hphotos-ak-ash4/1075646_494688083939649_863235035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688" y="3357563"/>
            <a:ext cx="38401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684213" y="2492375"/>
            <a:ext cx="4319587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spcBef>
                <a:spcPts val="1200"/>
              </a:spcBef>
              <a:spcAft>
                <a:spcPts val="800"/>
              </a:spcAft>
              <a:buFontTx/>
              <a:buNone/>
              <a:defRPr/>
            </a:pPr>
            <a:r>
              <a:rPr lang="en-US" sz="3000" kern="0" dirty="0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4) </a:t>
            </a:r>
            <a:r>
              <a:rPr lang="th-TH" sz="3000" kern="0" dirty="0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ค่าบำรุงรักษา</a:t>
            </a:r>
            <a:endParaRPr lang="en-US" sz="3000" kern="0" dirty="0" smtClean="0">
              <a:solidFill>
                <a:schemeClr val="bg1"/>
              </a:solidFill>
              <a:latin typeface="Browallia New" panose="020B0604020202020204" pitchFamily="34" charset="-34"/>
              <a:ea typeface="Calibri" panose="020F0502020204030204" pitchFamily="34" charset="0"/>
              <a:cs typeface="Browallia New" panose="020B0604020202020204" pitchFamily="34" charset="-34"/>
            </a:endParaRPr>
          </a:p>
          <a:p>
            <a:pPr marL="457200" indent="0">
              <a:spcAft>
                <a:spcPts val="800"/>
              </a:spcAft>
              <a:buFontTx/>
              <a:buNone/>
              <a:defRPr/>
            </a:pPr>
            <a:r>
              <a:rPr lang="th-TH" sz="3000" kern="0" dirty="0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	จากแผนการซ่อมบำรุงเขื่อนกันคลื่นที่ ต.นาทับ ซึ่งมีการซ่อมบำรุงทุก </a:t>
            </a:r>
            <a:r>
              <a:rPr lang="en-US" sz="3000" kern="0" dirty="0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4 </a:t>
            </a:r>
            <a:r>
              <a:rPr lang="th-TH" sz="3000" kern="0" dirty="0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ปี โดยใช้งบซ่อมบำรุง </a:t>
            </a:r>
            <a:r>
              <a:rPr lang="en-US" sz="3000" kern="0" dirty="0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30% </a:t>
            </a:r>
            <a:r>
              <a:rPr lang="th-TH" sz="3000" kern="0" dirty="0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ของงบประมาณการก่อสร้างเริ่มต้น   (ตามแนวปฏิบัติของกรมเจ้าท่า) </a:t>
            </a:r>
            <a:endParaRPr lang="en-US" sz="3000" kern="0" dirty="0" smtClean="0">
              <a:solidFill>
                <a:srgbClr val="92D050"/>
              </a:solidFill>
              <a:latin typeface="Browallia New" panose="020B0604020202020204" pitchFamily="34" charset="-34"/>
              <a:ea typeface="Calibri" panose="020F0502020204030204" pitchFamily="34" charset="0"/>
              <a:cs typeface="Browallia New" panose="020B0604020202020204" pitchFamily="34" charset="-34"/>
            </a:endParaRPr>
          </a:p>
          <a:p>
            <a:pPr>
              <a:defRPr/>
            </a:pPr>
            <a:endParaRPr lang="th-TH" sz="3000" kern="0" dirty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4356100" y="0"/>
            <a:ext cx="4754563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r">
              <a:defRPr/>
            </a:pPr>
            <a:r>
              <a:rPr lang="th-TH" sz="2000" b="1" kern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แนวคิดในการประเมินค่ารายการต่างๆ</a:t>
            </a:r>
            <a:endParaRPr lang="th-TH" sz="2000" b="1" kern="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3779838" y="476250"/>
            <a:ext cx="5184775" cy="0"/>
          </a:xfrm>
          <a:prstGeom prst="line">
            <a:avLst/>
          </a:prstGeom>
          <a:ln w="3810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Content Placeholder 2"/>
          <p:cNvSpPr>
            <a:spLocks noGrp="1"/>
          </p:cNvSpPr>
          <p:nvPr>
            <p:ph idx="1"/>
          </p:nvPr>
        </p:nvSpPr>
        <p:spPr>
          <a:xfrm>
            <a:off x="430213" y="1292225"/>
            <a:ext cx="8507412" cy="5257800"/>
          </a:xfrm>
        </p:spPr>
        <p:txBody>
          <a:bodyPr/>
          <a:lstStyle/>
          <a:p>
            <a:pPr marL="0" indent="0">
              <a:lnSpc>
                <a:spcPct val="107000"/>
              </a:lnSpc>
              <a:buFontTx/>
              <a:buNone/>
            </a:pPr>
            <a:r>
              <a:rPr lang="en-US" altLang="en-US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6) </a:t>
            </a:r>
            <a:r>
              <a:rPr lang="th-TH" altLang="en-US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สาธารณูปโภคโภคเสียหาย</a:t>
            </a:r>
          </a:p>
          <a:p>
            <a:pPr marL="0" indent="0">
              <a:lnSpc>
                <a:spcPct val="107000"/>
              </a:lnSpc>
              <a:buFontTx/>
              <a:buNone/>
            </a:pPr>
            <a:r>
              <a:rPr lang="th-TH" altLang="en-US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    สาธารณูปโภค(ถนน)จะได้รับผล</a:t>
            </a:r>
          </a:p>
          <a:p>
            <a:pPr marL="0" indent="0">
              <a:lnSpc>
                <a:spcPct val="107000"/>
              </a:lnSpc>
              <a:buFontTx/>
              <a:buNone/>
            </a:pPr>
            <a:r>
              <a:rPr lang="th-TH" altLang="en-US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    กระทบในสองกรณีคือ  </a:t>
            </a:r>
          </a:p>
          <a:p>
            <a:pPr marL="0" indent="0">
              <a:lnSpc>
                <a:spcPct val="107000"/>
              </a:lnSpc>
              <a:buFontTx/>
              <a:buNone/>
            </a:pPr>
            <a:r>
              <a:rPr lang="th-TH" altLang="en-US" sz="2800" smtClean="0">
                <a:solidFill>
                  <a:srgbClr val="FFFF0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	</a:t>
            </a:r>
            <a:r>
              <a:rPr lang="en-US" altLang="en-US" sz="2800" smtClean="0">
                <a:solidFill>
                  <a:srgbClr val="FFFF0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- </a:t>
            </a:r>
            <a:r>
              <a:rPr lang="th-TH" altLang="en-US" sz="2800" smtClean="0">
                <a:solidFill>
                  <a:srgbClr val="FFFF0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จุดสิ้นสุดของโครงสร้างแข็ง  </a:t>
            </a:r>
          </a:p>
          <a:p>
            <a:pPr marL="0" indent="0">
              <a:lnSpc>
                <a:spcPct val="107000"/>
              </a:lnSpc>
              <a:buFontTx/>
              <a:buNone/>
            </a:pPr>
            <a:r>
              <a:rPr lang="th-TH" altLang="en-US" sz="2800" smtClean="0">
                <a:solidFill>
                  <a:srgbClr val="FFFF0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	</a:t>
            </a:r>
            <a:r>
              <a:rPr lang="en-US" altLang="en-US" sz="2800" smtClean="0">
                <a:solidFill>
                  <a:srgbClr val="FFFF0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- </a:t>
            </a:r>
            <a:r>
              <a:rPr lang="th-TH" altLang="en-US" sz="2800" smtClean="0">
                <a:solidFill>
                  <a:srgbClr val="FFFF0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ผลของโครงสร้างถาวรเก่า เช่น </a:t>
            </a:r>
          </a:p>
          <a:p>
            <a:pPr marL="0" indent="0">
              <a:lnSpc>
                <a:spcPct val="107000"/>
              </a:lnSpc>
              <a:buFontTx/>
              <a:buNone/>
            </a:pPr>
            <a:r>
              <a:rPr lang="th-TH" altLang="en-US" sz="2800" smtClean="0">
                <a:solidFill>
                  <a:srgbClr val="FFFF0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	  เขื่อนกันทรายจากปากคลอง</a:t>
            </a:r>
          </a:p>
          <a:p>
            <a:pPr marL="0" indent="0">
              <a:lnSpc>
                <a:spcPct val="107000"/>
              </a:lnSpc>
              <a:buFontTx/>
              <a:buNone/>
            </a:pPr>
            <a:r>
              <a:rPr lang="th-TH" altLang="en-US" sz="2800" smtClean="0">
                <a:solidFill>
                  <a:srgbClr val="FFFF0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	  โรงสูบน้ำเสียที่เก้าเส้ง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825" y="4219575"/>
            <a:ext cx="3181350" cy="2424113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</p:pic>
      <p:sp>
        <p:nvSpPr>
          <p:cNvPr id="3" name="Oval 2"/>
          <p:cNvSpPr/>
          <p:nvPr/>
        </p:nvSpPr>
        <p:spPr>
          <a:xfrm rot="18713015">
            <a:off x="6446838" y="4718050"/>
            <a:ext cx="720725" cy="1355725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0875" y="1704975"/>
            <a:ext cx="3067050" cy="2300288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</p:pic>
      <p:sp>
        <p:nvSpPr>
          <p:cNvPr id="7" name="Title 1"/>
          <p:cNvSpPr txBox="1">
            <a:spLocks/>
          </p:cNvSpPr>
          <p:nvPr/>
        </p:nvSpPr>
        <p:spPr bwMode="auto">
          <a:xfrm>
            <a:off x="4356100" y="0"/>
            <a:ext cx="4754563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r">
              <a:defRPr/>
            </a:pPr>
            <a:r>
              <a:rPr lang="th-TH" sz="2000" b="1" kern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แนวคิดในการประเมินค่ารายการต่างๆ</a:t>
            </a:r>
            <a:endParaRPr lang="th-TH" sz="2000" b="1" kern="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779838" y="476250"/>
            <a:ext cx="5184775" cy="0"/>
          </a:xfrm>
          <a:prstGeom prst="line">
            <a:avLst/>
          </a:prstGeom>
          <a:ln w="3810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Content Placeholder 2"/>
          <p:cNvSpPr>
            <a:spLocks noGrp="1"/>
          </p:cNvSpPr>
          <p:nvPr>
            <p:ph idx="1"/>
          </p:nvPr>
        </p:nvSpPr>
        <p:spPr>
          <a:xfrm>
            <a:off x="457200" y="1385888"/>
            <a:ext cx="8507413" cy="5257800"/>
          </a:xfrm>
        </p:spPr>
        <p:txBody>
          <a:bodyPr/>
          <a:lstStyle/>
          <a:p>
            <a:pPr marL="0" indent="0">
              <a:lnSpc>
                <a:spcPct val="107000"/>
              </a:lnSpc>
              <a:buFontTx/>
              <a:buNone/>
            </a:pPr>
            <a:r>
              <a:rPr lang="en-US" altLang="en-US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7)  </a:t>
            </a:r>
            <a:r>
              <a:rPr lang="th-TH" altLang="en-US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อุปสรรคต่อการสัญจรทางบกและทางน้ำ</a:t>
            </a:r>
          </a:p>
          <a:p>
            <a:pPr marL="0" indent="0">
              <a:lnSpc>
                <a:spcPct val="107000"/>
              </a:lnSpc>
              <a:buFontTx/>
              <a:buNone/>
            </a:pPr>
            <a:r>
              <a:rPr lang="th-TH" altLang="en-US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   </a:t>
            </a:r>
            <a:r>
              <a:rPr lang="th-TH" altLang="en-US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	มูลค่าผลกระทบจะแทนด้วยค่าใช้</a:t>
            </a:r>
          </a:p>
          <a:p>
            <a:pPr marL="0" indent="0">
              <a:lnSpc>
                <a:spcPct val="107000"/>
              </a:lnSpc>
              <a:buFontTx/>
              <a:buNone/>
            </a:pPr>
            <a:r>
              <a:rPr lang="th-TH" altLang="en-US" smtClean="0">
                <a:solidFill>
                  <a:srgbClr val="92D050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	จ่ายในการซ่อมแซมถนน    </a:t>
            </a:r>
          </a:p>
          <a:p>
            <a:pPr marL="0" indent="0">
              <a:lnSpc>
                <a:spcPct val="107000"/>
              </a:lnSpc>
              <a:buFontTx/>
              <a:buNone/>
            </a:pPr>
            <a:r>
              <a:rPr lang="en-US" altLang="en-US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8)  </a:t>
            </a:r>
            <a:r>
              <a:rPr lang="th-TH" altLang="en-US" smtClean="0">
                <a:solidFill>
                  <a:schemeClr val="bg1"/>
                </a:solidFill>
                <a:latin typeface="Browallia New" panose="020B0604020202020204" pitchFamily="34" charset="-34"/>
                <a:ea typeface="Calibri" panose="020F0502020204030204" pitchFamily="34" charset="0"/>
                <a:cs typeface="Browallia New" panose="020B0604020202020204" pitchFamily="34" charset="-34"/>
              </a:rPr>
              <a:t>ความเสียหายต่อที่อยู่อาศัย</a:t>
            </a:r>
          </a:p>
        </p:txBody>
      </p:sp>
      <p:pic>
        <p:nvPicPr>
          <p:cNvPr id="5837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3063875"/>
            <a:ext cx="41608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2" name="TextBox 4"/>
          <p:cNvSpPr txBox="1">
            <a:spLocks noChangeArrowheads="1"/>
          </p:cNvSpPr>
          <p:nvPr/>
        </p:nvSpPr>
        <p:spPr bwMode="auto">
          <a:xfrm>
            <a:off x="8101013" y="6156325"/>
            <a:ext cx="7921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1800"/>
              <a:t>2543</a:t>
            </a:r>
            <a:endParaRPr lang="th-TH" altLang="en-US" sz="1800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4356100" y="0"/>
            <a:ext cx="4754563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r">
              <a:defRPr/>
            </a:pPr>
            <a:r>
              <a:rPr lang="th-TH" sz="2000" b="1" kern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แนวคิดในการประเมินค่ารายการต่างๆ</a:t>
            </a:r>
            <a:endParaRPr lang="th-TH" sz="2000" b="1" kern="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3779838" y="476250"/>
            <a:ext cx="5184775" cy="0"/>
          </a:xfrm>
          <a:prstGeom prst="line">
            <a:avLst/>
          </a:prstGeom>
          <a:ln w="3810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3" y="1196975"/>
            <a:ext cx="8205787" cy="5545138"/>
          </a:xfrm>
        </p:spPr>
        <p:txBody>
          <a:bodyPr/>
          <a:lstStyle/>
          <a:p>
            <a:pPr marL="514350" indent="-514350">
              <a:buFontTx/>
              <a:buAutoNum type="arabicParenR" startAt="9"/>
              <a:defRPr/>
            </a:pPr>
            <a:r>
              <a:rPr lang="th-TH" dirty="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ผลกระทบ</a:t>
            </a:r>
            <a:r>
              <a:rPr lang="th-TH" dirty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ด้านอาชีพประมงธรรมชาติ และผลกระทบต่ออาชีพประมงเพาะเลี้ยง </a:t>
            </a:r>
            <a:endParaRPr lang="th-TH" dirty="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0" indent="0">
              <a:buFontTx/>
              <a:buNone/>
              <a:defRPr/>
            </a:pPr>
            <a:r>
              <a:rPr lang="th-TH" b="1" dirty="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ผล</a:t>
            </a:r>
            <a:r>
              <a:rPr lang="th-TH" b="1" dirty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การสำรวจ</a:t>
            </a:r>
            <a:endParaRPr lang="en-US" b="1" dirty="0">
              <a:solidFill>
                <a:srgbClr val="92D05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lvl="1">
              <a:defRPr/>
            </a:pPr>
            <a:r>
              <a:rPr lang="th-TH" sz="2600" dirty="0" smtClean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ชาวประมงปรับเปลี่ยน</a:t>
            </a:r>
            <a:r>
              <a:rPr lang="th-TH" sz="2600" dirty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วิถีการ</a:t>
            </a:r>
            <a:r>
              <a:rPr lang="th-TH" sz="2600" dirty="0" smtClean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จับปลาธรรม</a:t>
            </a:r>
          </a:p>
          <a:p>
            <a:pPr marL="457200" lvl="1" indent="0">
              <a:buFontTx/>
              <a:buNone/>
              <a:defRPr/>
            </a:pPr>
            <a:r>
              <a:rPr lang="th-TH" sz="2600" dirty="0" smtClean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   ชาติเป็น</a:t>
            </a:r>
            <a:r>
              <a:rPr lang="th-TH" sz="2600" dirty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การเลี้ยงปลาหลังเขื่อนกันคลื่น</a:t>
            </a:r>
            <a:endParaRPr lang="en-US" sz="2600" dirty="0">
              <a:solidFill>
                <a:srgbClr val="FFFF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lvl="1">
              <a:defRPr/>
            </a:pPr>
            <a:r>
              <a:rPr lang="th-TH" sz="2600" dirty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มีการปรับตัวไปทำการอาชีพหลากหลาย </a:t>
            </a:r>
            <a:endParaRPr lang="en-US" sz="2600" dirty="0">
              <a:solidFill>
                <a:srgbClr val="FFFF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lvl="1">
              <a:defRPr/>
            </a:pPr>
            <a:r>
              <a:rPr lang="th-TH" sz="2600" dirty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จำนวนครัวเรือนประมงในพื้นที่นี้ลดลงถึง </a:t>
            </a:r>
            <a:endParaRPr lang="en-US" sz="2600" dirty="0" smtClean="0">
              <a:solidFill>
                <a:srgbClr val="FFFF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457200" lvl="1" indent="0">
              <a:buFontTx/>
              <a:buNone/>
              <a:defRPr/>
            </a:pPr>
            <a:r>
              <a:rPr lang="en-US" sz="2600" dirty="0" smtClean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   63</a:t>
            </a:r>
            <a:r>
              <a:rPr lang="en-US" sz="2600" dirty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% </a:t>
            </a:r>
            <a:r>
              <a:rPr lang="th-TH" sz="2600" dirty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ของจำนวนก่อนการสร้างเขื่อน </a:t>
            </a:r>
            <a:endParaRPr lang="th-TH" sz="2600" dirty="0" smtClean="0">
              <a:solidFill>
                <a:srgbClr val="FFFF0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0" indent="0">
              <a:buFontTx/>
              <a:buNone/>
              <a:defRPr/>
            </a:pPr>
            <a:endParaRPr lang="en-US" sz="2400" i="1" dirty="0" smtClean="0">
              <a:solidFill>
                <a:srgbClr val="E0C45E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0" indent="0">
              <a:buFontTx/>
              <a:buNone/>
              <a:defRPr/>
            </a:pPr>
            <a:r>
              <a:rPr lang="th-TH" sz="2400" i="1" dirty="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(</a:t>
            </a:r>
            <a:r>
              <a:rPr lang="th-TH" sz="2400" i="1" dirty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สัมภาษณ์เชิงลึกจากผู้นำชุมชนซึ่ง</a:t>
            </a:r>
            <a:r>
              <a:rPr lang="th-TH" sz="2400" i="1" dirty="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ประกอบด้วย</a:t>
            </a:r>
          </a:p>
          <a:p>
            <a:pPr marL="0" indent="0">
              <a:buFontTx/>
              <a:buNone/>
              <a:defRPr/>
            </a:pPr>
            <a:r>
              <a:rPr lang="th-TH" sz="2400" i="1" dirty="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ผู้ใหญ่บ้าน </a:t>
            </a:r>
            <a:r>
              <a:rPr lang="th-TH" sz="2400" i="1" dirty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และประธานกลุ่มประมงพื้นบ้าน ต.นาทับ</a:t>
            </a:r>
            <a:r>
              <a:rPr lang="en-US" sz="2400" i="1" dirty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, </a:t>
            </a:r>
            <a:r>
              <a:rPr lang="th-TH" sz="2400" i="1" dirty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กรกฎาคม </a:t>
            </a:r>
            <a:r>
              <a:rPr lang="en-US" sz="2400" i="1" dirty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2556</a:t>
            </a:r>
            <a:r>
              <a:rPr lang="th-TH" sz="2400" i="1" dirty="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)</a:t>
            </a:r>
            <a:endParaRPr lang="en-US" sz="2400" i="1" dirty="0">
              <a:solidFill>
                <a:srgbClr val="92D05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pic>
        <p:nvPicPr>
          <p:cNvPr id="59395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325" y="3636963"/>
            <a:ext cx="3467100" cy="223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Picture 5" descr="http://www.bwn.psu.ac.th/text/kortaew130109/ktjul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746250"/>
            <a:ext cx="2519362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356100" y="0"/>
            <a:ext cx="4754563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r">
              <a:defRPr/>
            </a:pPr>
            <a:r>
              <a:rPr lang="th-TH" sz="2000" b="1" kern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แนวคิดในการประเมินค่ารายการต่างๆ</a:t>
            </a:r>
            <a:endParaRPr lang="th-TH" sz="2000" b="1" kern="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779838" y="476250"/>
            <a:ext cx="5184775" cy="0"/>
          </a:xfrm>
          <a:prstGeom prst="line">
            <a:avLst/>
          </a:prstGeom>
          <a:ln w="3810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7354888" cy="5400675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th-TH" altLang="en-US" sz="2800" b="1" smtClean="0">
                <a:solidFill>
                  <a:srgbClr val="A0CEDC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</a:t>
            </a:r>
            <a:r>
              <a:rPr lang="en-US" altLang="en-US" sz="2800" b="1" smtClean="0">
                <a:solidFill>
                  <a:srgbClr val="A0CEDC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4.1 </a:t>
            </a:r>
            <a:r>
              <a:rPr lang="th-TH" altLang="en-US" sz="2800" b="1" smtClean="0">
                <a:solidFill>
                  <a:srgbClr val="A0CEDC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r>
              <a:rPr lang="th-TH" altLang="en-US" sz="2800" smtClean="0">
                <a:solidFill>
                  <a:srgbClr val="A0CEDC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การรื้อถอนและลดระดับเขื่อนลง    </a:t>
            </a:r>
          </a:p>
          <a:p>
            <a:pPr marL="0" indent="0">
              <a:buFontTx/>
              <a:buNone/>
            </a:pP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จะส่งผลต่อผู้เลี้ยงปลากระชัง ประมาณ </a:t>
            </a:r>
            <a: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1,400 </a:t>
            </a: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กระชัง</a:t>
            </a:r>
            <a: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/</a:t>
            </a: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ปี </a:t>
            </a:r>
          </a:p>
          <a:p>
            <a:pPr marL="0" indent="0">
              <a:buFontTx/>
              <a:buNone/>
            </a:pP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โดยมีรายได้(รายรับหักต้นทุนรวม) ประมาณ </a:t>
            </a:r>
            <a: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60,000 </a:t>
            </a: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บาท</a:t>
            </a:r>
            <a: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/</a:t>
            </a: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กระชัง</a:t>
            </a:r>
            <a: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/</a:t>
            </a: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ปี</a:t>
            </a:r>
          </a:p>
          <a:p>
            <a:pPr marL="0" indent="0">
              <a:buFontTx/>
              <a:buNone/>
            </a:pPr>
            <a:endParaRPr lang="en-US" altLang="en-US" sz="180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0" indent="0">
              <a:buFontTx/>
              <a:buNone/>
            </a:pPr>
            <a:r>
              <a:rPr lang="th-TH" altLang="en-US" sz="2800" b="1" smtClean="0">
                <a:solidFill>
                  <a:srgbClr val="A0CEDC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ทางเลือกที่ </a:t>
            </a:r>
            <a:r>
              <a:rPr lang="en-US" altLang="en-US" sz="2800" b="1" smtClean="0">
                <a:solidFill>
                  <a:srgbClr val="A0CEDC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 </a:t>
            </a:r>
            <a:r>
              <a:rPr lang="th-TH" altLang="en-US" sz="2800" b="1" smtClean="0">
                <a:solidFill>
                  <a:srgbClr val="A0CEDC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r>
              <a:rPr lang="th-TH" altLang="en-US" sz="2800" smtClean="0">
                <a:solidFill>
                  <a:srgbClr val="A0CEDC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การป้องกันชายฝั่งด้วยเขื่อนกันคลื่นนั้น  </a:t>
            </a:r>
          </a:p>
          <a:p>
            <a:pPr marL="0" indent="0">
              <a:buFontTx/>
              <a:buNone/>
            </a:pP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=&gt; </a:t>
            </a: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ชาวประมงที่มีอาชีพจับปลาตามธรรมชาติจำนวนหนึ่งปรับตัวมาเลี้ยง</a:t>
            </a:r>
          </a:p>
          <a:p>
            <a:pPr marL="0" indent="0">
              <a:buFontTx/>
              <a:buNone/>
            </a:pP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     ปลาหลังเขื่อน 	</a:t>
            </a:r>
          </a:p>
          <a:p>
            <a:pPr marL="0" indent="0">
              <a:buFontTx/>
              <a:buNone/>
            </a:pP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=&gt; </a:t>
            </a: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ผลผลิตประมงธรรมชาติจะลดลงและทดแทนด้วยผลผลิตจากการ	    เพาะเลี้ยง </a:t>
            </a:r>
          </a:p>
          <a:p>
            <a:pPr marL="0" indent="0">
              <a:buFontTx/>
              <a:buNone/>
            </a:pPr>
            <a:endParaRPr lang="th-TH" altLang="en-US" sz="200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0" indent="0">
              <a:buFontTx/>
              <a:buNone/>
            </a:pP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th-TH" altLang="en-US" sz="2400" b="1" smtClean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แต่.. </a:t>
            </a: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เนื่องจากการสร้างเขื่อนกันคลื่นมีได้มีวัตถุประสงค์เพื่อการเพาะเลี้ยง  	</a:t>
            </a:r>
            <a:r>
              <a:rPr lang="th-TH" altLang="en-US" sz="2400" b="1" smtClean="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ดังนั้น </a:t>
            </a:r>
            <a:r>
              <a:rPr lang="th-TH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มูลค่าผลผลิตจากการเพาะเลี้ยงจึงไม่รวมในประโยชน์ของเขื่อน	ป้องกันการกัดเซาะชายฝั่งในทางเลือกที่ </a:t>
            </a:r>
            <a:r>
              <a:rPr lang="en-US" altLang="en-US" sz="24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4356100" y="0"/>
            <a:ext cx="4754563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r">
              <a:defRPr/>
            </a:pPr>
            <a:r>
              <a:rPr lang="th-TH" sz="2000" b="1" kern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แนวคิดในการประเมินค่ารายการต่างๆ</a:t>
            </a:r>
            <a:endParaRPr lang="th-TH" sz="2000" b="1" kern="0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3779838" y="476250"/>
            <a:ext cx="5184775" cy="0"/>
          </a:xfrm>
          <a:prstGeom prst="line">
            <a:avLst/>
          </a:prstGeom>
          <a:ln w="3810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4356100" y="0"/>
            <a:ext cx="4754563" cy="633413"/>
          </a:xfrm>
        </p:spPr>
        <p:txBody>
          <a:bodyPr/>
          <a:lstStyle/>
          <a:p>
            <a:pPr algn="r"/>
            <a:r>
              <a:rPr lang="th-TH" altLang="en-US" sz="2000" b="1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แนวคิดในการประเมินค่ารายการต่างๆ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481013" y="1341438"/>
            <a:ext cx="8205787" cy="4967287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altLang="en-US" sz="280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10) </a:t>
            </a:r>
            <a:r>
              <a:rPr lang="th-TH" altLang="en-US" sz="280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การใช้ประโยชน์หาดทรายด้านนันทนาการ</a:t>
            </a:r>
            <a:endParaRPr lang="en-US" altLang="en-US" sz="2800" smtClean="0">
              <a:solidFill>
                <a:srgbClr val="92D05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0" indent="0">
              <a:buFontTx/>
              <a:buNone/>
            </a:pP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สถิติผู้มาเยี่ยมเยือน จ.สงขลา ประมาณ 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“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สองล้าน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”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คน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/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ปี </a:t>
            </a:r>
          </a:p>
          <a:p>
            <a:pPr marL="0" indent="0">
              <a:buFontTx/>
              <a:buNone/>
            </a:pP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23% 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ของทั้งหมดมาพักผ่อน 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“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ชมธรรมชาติและหาดทราย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”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ซึ่งคาดว่า	กว่า 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25% 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ของจำนวนนี้จะมาเยี่ยมเยือนหาดสมิหลา </a:t>
            </a:r>
          </a:p>
          <a:p>
            <a:pPr marL="0" indent="0">
              <a:buFontTx/>
              <a:buNone/>
            </a:pP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(กรมการท่องเที่ยว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, 2551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) </a:t>
            </a:r>
            <a:endParaRPr lang="en-US" altLang="en-US" sz="280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0" indent="0">
              <a:buFontTx/>
              <a:buNone/>
            </a:pPr>
            <a:r>
              <a:rPr lang="en-US" altLang="en-US" sz="280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11) </a:t>
            </a:r>
            <a:r>
              <a:rPr lang="th-TH" altLang="en-US" sz="280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มูลค่ะซาก (หินจากการรื้อเขื่อน) </a:t>
            </a:r>
            <a:endParaRPr lang="en-US" altLang="en-US" sz="2800" smtClean="0">
              <a:solidFill>
                <a:srgbClr val="92D05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0" indent="0">
              <a:buFontTx/>
              <a:buNone/>
            </a:pP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ทางเลือกที่ 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4.1 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การรื้อถอนโครงสร้างเขื่อนหิน 609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,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352 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m</a:t>
            </a:r>
            <a:r>
              <a:rPr lang="en-US" altLang="en-US" sz="2800" baseline="30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3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(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1/2 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ของ	ทั้งหมด) จำหน่ายในราคาหนึ่งในสามของราคาตลาด (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80 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บาท</a:t>
            </a:r>
            <a:r>
              <a:rPr lang="en-US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/m</a:t>
            </a:r>
            <a:r>
              <a:rPr lang="en-US" altLang="en-US" sz="2800" baseline="30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3</a:t>
            </a:r>
            <a:r>
              <a:rPr lang="th-TH" altLang="en-US" sz="28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)  </a:t>
            </a:r>
            <a:endParaRPr lang="en-US" altLang="en-US" sz="280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H="1">
            <a:off x="3779838" y="476250"/>
            <a:ext cx="5184775" cy="0"/>
          </a:xfrm>
          <a:prstGeom prst="line">
            <a:avLst/>
          </a:prstGeom>
          <a:ln w="3810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Content Placeholder 2"/>
          <p:cNvSpPr>
            <a:spLocks noGrp="1"/>
          </p:cNvSpPr>
          <p:nvPr>
            <p:ph idx="1"/>
          </p:nvPr>
        </p:nvSpPr>
        <p:spPr>
          <a:xfrm>
            <a:off x="468313" y="1084263"/>
            <a:ext cx="8205787" cy="4535487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altLang="en-US" sz="300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12) </a:t>
            </a:r>
            <a:r>
              <a:rPr lang="th-TH" altLang="en-US" sz="3000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การประเมินมูลค่าผลกระทบจากทางเลือกต่างๆส่วนที่ไม่ผ่านตลาด</a:t>
            </a:r>
          </a:p>
          <a:p>
            <a:pPr marL="0" indent="0">
              <a:buFontTx/>
              <a:buNone/>
            </a:pP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</a:t>
            </a:r>
            <a:r>
              <a:rPr lang="en-US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- </a:t>
            </a: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การเป็นพื้นที่ใช้สอยตามวิถีของชุมชน</a:t>
            </a:r>
          </a:p>
          <a:p>
            <a:pPr marL="0" indent="0">
              <a:buFontTx/>
              <a:buNone/>
            </a:pP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	</a:t>
            </a:r>
            <a:r>
              <a:rPr lang="en-US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- </a:t>
            </a: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พื้นที่(ป่า)ชายหาด</a:t>
            </a:r>
            <a:r>
              <a:rPr lang="en-US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endParaRPr lang="th-TH" altLang="en-US" sz="300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0" indent="0">
              <a:buFontTx/>
              <a:buNone/>
            </a:pP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	</a:t>
            </a:r>
            <a:r>
              <a:rPr lang="en-US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- </a:t>
            </a: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ระบบนิเวศของหาดทราย</a:t>
            </a:r>
            <a:r>
              <a:rPr lang="en-US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endParaRPr lang="th-TH" altLang="en-US" sz="3000" smtClean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0" indent="0">
              <a:buFontTx/>
              <a:buNone/>
            </a:pP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	</a:t>
            </a:r>
            <a:r>
              <a:rPr lang="en-US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- </a:t>
            </a:r>
            <a:r>
              <a:rPr lang="th-TH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การทำหน้าที่เป็นกันชนของหาดทราย</a:t>
            </a:r>
            <a:r>
              <a:rPr lang="en-US" altLang="en-US" sz="3000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 </a:t>
            </a:r>
          </a:p>
          <a:p>
            <a:pPr marL="0" indent="0">
              <a:buFontTx/>
              <a:buNone/>
            </a:pPr>
            <a:r>
              <a:rPr lang="th-TH" altLang="en-US" sz="3000" smtClean="0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การศึกษานี้จะประเมินโดยใช้ค่าความยินดีจ่ายของชุมชน โดยใช้วิธี	พฤติกรรมการเลือก (</a:t>
            </a:r>
            <a:r>
              <a:rPr lang="en-US" altLang="en-US" sz="3000" smtClean="0">
                <a:solidFill>
                  <a:srgbClr val="FFCC66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Choice Experiment : CE) </a:t>
            </a:r>
          </a:p>
        </p:txBody>
      </p:sp>
      <p:sp>
        <p:nvSpPr>
          <p:cNvPr id="62467" name="Title 1"/>
          <p:cNvSpPr>
            <a:spLocks noGrp="1"/>
          </p:cNvSpPr>
          <p:nvPr>
            <p:ph type="title"/>
          </p:nvPr>
        </p:nvSpPr>
        <p:spPr>
          <a:xfrm>
            <a:off x="4356100" y="0"/>
            <a:ext cx="4754563" cy="633413"/>
          </a:xfrm>
        </p:spPr>
        <p:txBody>
          <a:bodyPr/>
          <a:lstStyle/>
          <a:p>
            <a:pPr algn="r"/>
            <a:r>
              <a:rPr lang="th-TH" altLang="en-US" sz="2000" b="1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แนวคิดในการประเมินค่ารายการต่างๆ</a:t>
            </a: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3779838" y="476250"/>
            <a:ext cx="5184775" cy="0"/>
          </a:xfrm>
          <a:prstGeom prst="line">
            <a:avLst/>
          </a:prstGeom>
          <a:ln w="3810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1143000"/>
          </a:xfrm>
        </p:spPr>
        <p:txBody>
          <a:bodyPr/>
          <a:lstStyle/>
          <a:p>
            <a:r>
              <a:rPr lang="th-TH" altLang="en-US" sz="2800" b="1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ผลการประเมินค่าต้นทุนและประโยชน์</a:t>
            </a:r>
            <a:br>
              <a:rPr lang="th-TH" altLang="en-US" sz="2800" b="1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</a:br>
            <a:r>
              <a:rPr lang="th-TH" altLang="en-US" sz="2400" smtClean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(เบื้องต้น)</a:t>
            </a:r>
          </a:p>
        </p:txBody>
      </p:sp>
      <p:sp>
        <p:nvSpPr>
          <p:cNvPr id="63491" name="Content Placeholder 2"/>
          <p:cNvSpPr>
            <a:spLocks noGrp="1"/>
          </p:cNvSpPr>
          <p:nvPr>
            <p:ph idx="1"/>
          </p:nvPr>
        </p:nvSpPr>
        <p:spPr>
          <a:xfrm>
            <a:off x="457200" y="2565400"/>
            <a:ext cx="8229600" cy="15113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th-TH" altLang="en-US" i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กรุณาดู ตารางที่ </a:t>
            </a:r>
            <a:r>
              <a:rPr lang="en-US" altLang="en-US" i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2-2 </a:t>
            </a:r>
            <a:r>
              <a:rPr lang="th-TH" altLang="en-US" i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ตารางที่ </a:t>
            </a:r>
            <a:r>
              <a:rPr lang="en-US" altLang="en-US" i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2-3 </a:t>
            </a:r>
            <a:r>
              <a:rPr lang="th-TH" altLang="en-US" i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ตารางที่ </a:t>
            </a:r>
            <a:r>
              <a:rPr lang="en-US" altLang="en-US" i="1" smtClean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2-4 </a:t>
            </a:r>
          </a:p>
          <a:p>
            <a:pPr marL="0" indent="0" algn="ctr">
              <a:buFontTx/>
              <a:buNone/>
            </a:pPr>
            <a:r>
              <a:rPr lang="th-TH" altLang="en-US" i="1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และ </a:t>
            </a:r>
            <a:r>
              <a:rPr lang="en-US" altLang="en-US" i="1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Cash flow </a:t>
            </a:r>
            <a:r>
              <a:rPr lang="th-TH" altLang="en-US" i="1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จากภาคผนวก ที่ </a:t>
            </a:r>
            <a:r>
              <a:rPr lang="en-US" altLang="en-US" i="1" smtClean="0">
                <a:solidFill>
                  <a:srgbClr val="92D05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2-1, 2-2, 2-3</a:t>
            </a:r>
            <a:endParaRPr lang="th-TH" altLang="en-US" i="1" smtClean="0">
              <a:solidFill>
                <a:srgbClr val="92D050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1"/>
          <p:cNvSpPr>
            <a:spLocks noGrp="1"/>
          </p:cNvSpPr>
          <p:nvPr>
            <p:ph type="title"/>
          </p:nvPr>
        </p:nvSpPr>
        <p:spPr>
          <a:xfrm>
            <a:off x="534988" y="0"/>
            <a:ext cx="8229600" cy="566738"/>
          </a:xfrm>
        </p:spPr>
        <p:txBody>
          <a:bodyPr/>
          <a:lstStyle/>
          <a:p>
            <a:r>
              <a:rPr lang="th-TH" altLang="en-US" sz="2800" b="1" smtClean="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ผลการประเมินประสิทธิภาพ</a:t>
            </a:r>
          </a:p>
        </p:txBody>
      </p:sp>
      <p:pic>
        <p:nvPicPr>
          <p:cNvPr id="645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55650"/>
            <a:ext cx="7786687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"/>
          <p:cNvSpPr>
            <a:spLocks noGrp="1"/>
          </p:cNvSpPr>
          <p:nvPr>
            <p:ph type="title"/>
          </p:nvPr>
        </p:nvSpPr>
        <p:spPr>
          <a:xfrm>
            <a:off x="458788" y="333375"/>
            <a:ext cx="8229600" cy="1143000"/>
          </a:xfrm>
        </p:spPr>
        <p:txBody>
          <a:bodyPr/>
          <a:lstStyle/>
          <a:p>
            <a:r>
              <a:rPr lang="th-TH" altLang="en-US" sz="2800" b="1" smtClean="0">
                <a:solidFill>
                  <a:srgbClr val="92D05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การวิเคราะห์สภาพไว (</a:t>
            </a:r>
            <a:r>
              <a:rPr lang="en-US" altLang="en-US" sz="2800" b="1" smtClean="0">
                <a:solidFill>
                  <a:srgbClr val="92D05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Sensitivity Analysis)</a:t>
            </a:r>
            <a:endParaRPr lang="th-TH" altLang="en-US" sz="2800" b="1" smtClean="0">
              <a:solidFill>
                <a:srgbClr val="92D05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5539" name="TextBox 1"/>
          <p:cNvSpPr txBox="1">
            <a:spLocks noChangeArrowheads="1"/>
          </p:cNvSpPr>
          <p:nvPr/>
        </p:nvSpPr>
        <p:spPr bwMode="auto">
          <a:xfrm>
            <a:off x="1198563" y="1417638"/>
            <a:ext cx="74898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AutoNum type="arabicParenR"/>
            </a:pPr>
            <a:r>
              <a:rPr lang="th-TH" altLang="en-US" sz="320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เพิ่มการวิเคราะห์ทางเลือกที่ </a:t>
            </a:r>
            <a:r>
              <a:rPr lang="en-US" altLang="en-US" sz="3200">
                <a:solidFill>
                  <a:srgbClr val="FFFF00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1</a:t>
            </a:r>
          </a:p>
          <a:p>
            <a:pPr>
              <a:buFont typeface="Arial" panose="020B0604020202020204" pitchFamily="34" charset="0"/>
              <a:buAutoNum type="arabicParenR"/>
            </a:pPr>
            <a:r>
              <a:rPr lang="th-TH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สถานการณ์ปกติ (</a:t>
            </a:r>
            <a:r>
              <a:rPr lang="en-US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base case)</a:t>
            </a:r>
            <a:r>
              <a:rPr lang="th-TH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</a:t>
            </a:r>
            <a:endParaRPr lang="en-US" altLang="en-US" sz="32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>
              <a:buFont typeface="Arial" panose="020B0604020202020204" pitchFamily="34" charset="0"/>
              <a:buAutoNum type="arabicParenR"/>
            </a:pPr>
            <a:r>
              <a:rPr lang="th-TH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สถานการณ์ที่มีความไม่ปกติ (ภายใต้ความเห็นของผู้เชี่ยวชาญ)</a:t>
            </a:r>
            <a:endParaRPr lang="en-US" altLang="en-US" sz="32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>
              <a:buFont typeface="Arial" panose="020B0604020202020204" pitchFamily="34" charset="0"/>
              <a:buAutoNum type="arabicParenR"/>
            </a:pPr>
            <a:r>
              <a:rPr lang="th-TH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สถานการณ์เลวร้าย (ภายใต้ความเห็นของผู้เชี่ยวชาญ) </a:t>
            </a:r>
            <a:endParaRPr lang="en-US" altLang="en-US" sz="32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>
              <a:buFont typeface="Arial" panose="020B0604020202020204" pitchFamily="34" charset="0"/>
              <a:buAutoNum type="arabicParenR"/>
            </a:pPr>
            <a:r>
              <a:rPr lang="th-TH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การวิเคราะห์ความไม่แน่นอนเนื่องจากอัตราคิดลด </a:t>
            </a:r>
            <a:r>
              <a:rPr lang="en-US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(</a:t>
            </a:r>
            <a:r>
              <a:rPr lang="th-TH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เปลี่ยน </a:t>
            </a:r>
            <a:r>
              <a:rPr lang="en-US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Nominal Discount Rate </a:t>
            </a:r>
            <a:r>
              <a:rPr lang="th-TH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เป็น</a:t>
            </a:r>
            <a:r>
              <a:rPr lang="en-US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 5% </a:t>
            </a:r>
            <a:r>
              <a:rPr lang="th-TH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และ </a:t>
            </a:r>
            <a:r>
              <a:rPr lang="en-US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9%  </a:t>
            </a:r>
            <a:r>
              <a:rPr lang="th-TH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ซึ่งจะได้ </a:t>
            </a:r>
            <a:r>
              <a:rPr lang="en-US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Real Discount Rate </a:t>
            </a:r>
            <a:r>
              <a:rPr lang="th-TH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ที่ </a:t>
            </a:r>
            <a:r>
              <a:rPr lang="en-US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2.2% </a:t>
            </a:r>
            <a:r>
              <a:rPr lang="th-TH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และ </a:t>
            </a:r>
            <a:r>
              <a:rPr lang="en-US" altLang="en-US" sz="320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6.1%)</a:t>
            </a:r>
          </a:p>
          <a:p>
            <a:pPr>
              <a:buFont typeface="Arial" panose="020B0604020202020204" pitchFamily="34" charset="0"/>
              <a:buAutoNum type="arabicParenR"/>
            </a:pPr>
            <a:endParaRPr lang="th-TH" altLang="en-US" sz="320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/>
          <p:cNvSpPr>
            <a:spLocks noGrp="1"/>
          </p:cNvSpPr>
          <p:nvPr>
            <p:ph type="title"/>
          </p:nvPr>
        </p:nvSpPr>
        <p:spPr>
          <a:xfrm>
            <a:off x="854075" y="549275"/>
            <a:ext cx="7427913" cy="1143000"/>
          </a:xfrm>
        </p:spPr>
        <p:txBody>
          <a:bodyPr/>
          <a:lstStyle/>
          <a:p>
            <a:pPr algn="l"/>
            <a:r>
              <a:rPr lang="th-TH" altLang="en-US" sz="3200" b="1" smtClean="0">
                <a:solidFill>
                  <a:srgbClr val="92D05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สิ่งที่จะทำต่อไป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16013" y="1474788"/>
            <a:ext cx="7200900" cy="35385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th-TH" sz="3200" dirty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การวิเคราะห์ประสิทธิภาพ</a:t>
            </a:r>
            <a:endParaRPr lang="en-US" sz="3200" dirty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>
              <a:buClr>
                <a:srgbClr val="FFC000"/>
              </a:buClr>
              <a:defRPr/>
            </a:pPr>
            <a:r>
              <a:rPr lang="th-TH" sz="3200" dirty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การวิเคราะห์ด้านประโยชน์ของหาดทราย</a:t>
            </a:r>
            <a:endParaRPr lang="en-US" sz="3200" dirty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>
              <a:buClr>
                <a:srgbClr val="FFC000"/>
              </a:buClr>
              <a:defRPr/>
            </a:pPr>
            <a:r>
              <a:rPr lang="th-TH" sz="3200" dirty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	การวิเคราะห์สภาพไว (</a:t>
            </a:r>
            <a:r>
              <a:rPr lang="en-US" sz="3200" dirty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Sensitivity Analysis)</a:t>
            </a:r>
          </a:p>
          <a:p>
            <a:pPr marL="457200" indent="-4572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th-TH" sz="3200" dirty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การวิเคราะห์ด้านความเป็นธรรม</a:t>
            </a:r>
            <a:endParaRPr lang="en-US" sz="3200" dirty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457200" indent="-4572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th-TH" sz="3200" dirty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การวิเคราะห์ด้านความยอมรับของประชาชน</a:t>
            </a:r>
            <a:endParaRPr lang="en-US" sz="3200" dirty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457200" indent="-4572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r>
              <a:rPr lang="th-TH" sz="3200" dirty="0">
                <a:solidFill>
                  <a:schemeClr val="bg1"/>
                </a:solidFill>
                <a:latin typeface="Browallia New" panose="020B0604020202020204" pitchFamily="34" charset="-34"/>
                <a:cs typeface="Browallia New" panose="020B0604020202020204" pitchFamily="34" charset="-34"/>
              </a:rPr>
              <a:t>การวิเคราะห์ด้านข้อจำกัดทางกฎหมาย</a:t>
            </a:r>
            <a:endParaRPr lang="en-US" sz="3200" dirty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  <a:p>
            <a:pPr marL="457200" indent="-457200">
              <a:buClr>
                <a:srgbClr val="FFC000"/>
              </a:buClr>
              <a:buFont typeface="Arial" panose="020B0604020202020204" pitchFamily="34" charset="0"/>
              <a:buChar char="•"/>
              <a:defRPr/>
            </a:pPr>
            <a:endParaRPr lang="th-TH" sz="3200" dirty="0">
              <a:solidFill>
                <a:schemeClr val="bg1"/>
              </a:solidFill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1"/>
          <p:cNvSpPr>
            <a:spLocks noGrp="1"/>
          </p:cNvSpPr>
          <p:nvPr>
            <p:ph type="title"/>
          </p:nvPr>
        </p:nvSpPr>
        <p:spPr>
          <a:xfrm>
            <a:off x="468313" y="1196975"/>
            <a:ext cx="8229600" cy="1143000"/>
          </a:xfrm>
        </p:spPr>
        <p:txBody>
          <a:bodyPr/>
          <a:lstStyle/>
          <a:p>
            <a:r>
              <a:rPr lang="th-TH" altLang="en-US" sz="2800" b="1" smtClean="0">
                <a:solidFill>
                  <a:srgbClr val="E0C45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ขอคุณอย่างสูงสำหรับทุกความเห็น</a:t>
            </a:r>
          </a:p>
        </p:txBody>
      </p:sp>
      <p:pic>
        <p:nvPicPr>
          <p:cNvPr id="67587" name="Picture 1" descr="C:\Documents and Settings\Admin\Desktop\CE meeting\ภาพ\Selecd_final\ภาพที่ 6_สมิหลาปี 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3141663"/>
            <a:ext cx="3071813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050" y="3141663"/>
            <a:ext cx="3429000" cy="214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รูปภาพ 1" descr="6 ภาพที่ 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0863" y="3141663"/>
            <a:ext cx="2928937" cy="2171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การออกแบบเริ่มต้น">
  <a:themeElements>
    <a:clrScheme name="2_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Clarity">
  <a:themeElements>
    <a:clrScheme name="5_Clarity 1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FFFFFF"/>
      </a:accent3>
      <a:accent4>
        <a:srgbClr val="21212B"/>
      </a:accent4>
      <a:accent5>
        <a:srgbClr val="C8CECA"/>
      </a:accent5>
      <a:accent6>
        <a:srgbClr val="9C815D"/>
      </a:accent6>
      <a:hlink>
        <a:srgbClr val="0000FF"/>
      </a:hlink>
      <a:folHlink>
        <a:srgbClr val="800080"/>
      </a:folHlink>
    </a:clrScheme>
    <a:fontScheme name="5_Clarity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Clarity 1">
        <a:dk1>
          <a:srgbClr val="292934"/>
        </a:dk1>
        <a:lt1>
          <a:srgbClr val="FFFFFF"/>
        </a:lt1>
        <a:dk2>
          <a:srgbClr val="D2533C"/>
        </a:dk2>
        <a:lt2>
          <a:srgbClr val="F3F2DC"/>
        </a:lt2>
        <a:accent1>
          <a:srgbClr val="93A299"/>
        </a:accent1>
        <a:accent2>
          <a:srgbClr val="AD8F67"/>
        </a:accent2>
        <a:accent3>
          <a:srgbClr val="FFFFFF"/>
        </a:accent3>
        <a:accent4>
          <a:srgbClr val="21212B"/>
        </a:accent4>
        <a:accent5>
          <a:srgbClr val="C8CECA"/>
        </a:accent5>
        <a:accent6>
          <a:srgbClr val="9C815D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754</TotalTime>
  <Words>1302</Words>
  <Application>Microsoft Office PowerPoint</Application>
  <PresentationFormat>On-screen Show (4:3)</PresentationFormat>
  <Paragraphs>248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Arial</vt:lpstr>
      <vt:lpstr>Angsana New</vt:lpstr>
      <vt:lpstr>Calibri</vt:lpstr>
      <vt:lpstr>Tahoma</vt:lpstr>
      <vt:lpstr>Browallia New</vt:lpstr>
      <vt:lpstr>Cordia New</vt:lpstr>
      <vt:lpstr>2_การออกแบบเริ่มต้น</vt:lpstr>
      <vt:lpstr>5_Clarity</vt:lpstr>
      <vt:lpstr>PowerPoint Presentation</vt:lpstr>
      <vt:lpstr>สาเหตุหลักของปัญหาการกัดเซาะ</vt:lpstr>
      <vt:lpstr>กำเนิดการกัดเซาะ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ทางเลือกที่ 1:   การให้หาดทรายปรับตัวไปตามธรรมชาตินับจากสถานการณ์   ปัจจุบันเป็นต้นไป (Status-quo) </vt:lpstr>
      <vt:lpstr>ทางเลือกที่ 2:   การแก้ปัญหาการกัดเซาะด้วยโครงสร้างแข็ง </vt:lpstr>
      <vt:lpstr>ทางเลือกที่ 2:   การแก้ปัญหาการกัดเซาะด้วยโครงสร้างแข็ง </vt:lpstr>
      <vt:lpstr>PowerPoint Presentation</vt:lpstr>
      <vt:lpstr>ทางเลือกที่ 3:   การยุติการแทรกแซงด้วยโครงสร้างต่างๆ และการฟื้นฟูหาดทราย  ด้วยวิธีที่สอดคล้องกับวัฏจักรสมดุลของทรายตามธรรมชาติ   </vt:lpstr>
      <vt:lpstr>ทางเลือกที่ 4:   การยุติการแทรกแซง การรื้อถอนโครงสร้างที่ไม่ใช้ประโยชน์   และการฟื้นฟูระบบธรรมชาติของหาดทราย</vt:lpstr>
      <vt:lpstr>PowerPoint Presentation</vt:lpstr>
      <vt:lpstr>PowerPoint Presentation</vt:lpstr>
      <vt:lpstr>สมมติฐานทางกายภาพพิจารณาตามเวลา(ทั้งสี่ทางเลือก)</vt:lpstr>
      <vt:lpstr>ขอบเขตของการวิเคราะห์</vt:lpstr>
      <vt:lpstr>ผลกระทบของแต่ละทางเลือก</vt:lpstr>
      <vt:lpstr> เกณฑ์ที่ใช้ในการเปรียบเทียบ ประสิทธิภาพของแต่ละทางเลือก</vt:lpstr>
      <vt:lpstr>แนวคิดในการประเมินค่ารายการต่างๆ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แนวคิดในการประเมินค่ารายการต่างๆ</vt:lpstr>
      <vt:lpstr>แนวคิดในการประเมินค่ารายการต่างๆ</vt:lpstr>
      <vt:lpstr>ผลการประเมินค่าต้นทุนและประโยชน์ (เบื้องต้น)</vt:lpstr>
      <vt:lpstr>ผลการประเมินประสิทธิภาพ</vt:lpstr>
      <vt:lpstr>การวิเคราะห์สภาพไว (Sensitivity Analysis)</vt:lpstr>
      <vt:lpstr> สิ่งที่จะทำต่อไป  </vt:lpstr>
      <vt:lpstr>ขอคุณอย่างสูงสำหรับทุกความเห็น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admin</cp:lastModifiedBy>
  <cp:revision>65</cp:revision>
  <dcterms:created xsi:type="dcterms:W3CDTF">2012-11-22T19:58:12Z</dcterms:created>
  <dcterms:modified xsi:type="dcterms:W3CDTF">2016-02-16T06:25:41Z</dcterms:modified>
</cp:coreProperties>
</file>