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60" r:id="rId9"/>
    <p:sldId id="261" r:id="rId10"/>
    <p:sldId id="262" r:id="rId11"/>
    <p:sldId id="263" r:id="rId12"/>
    <p:sldId id="276" r:id="rId13"/>
    <p:sldId id="277" r:id="rId14"/>
    <p:sldId id="285" r:id="rId15"/>
    <p:sldId id="279" r:id="rId16"/>
    <p:sldId id="264" r:id="rId17"/>
    <p:sldId id="265" r:id="rId18"/>
    <p:sldId id="280" r:id="rId19"/>
    <p:sldId id="281" r:id="rId20"/>
    <p:sldId id="267" r:id="rId21"/>
    <p:sldId id="282" r:id="rId22"/>
    <p:sldId id="283" r:id="rId23"/>
    <p:sldId id="284" r:id="rId24"/>
    <p:sldId id="286" r:id="rId25"/>
    <p:sldId id="287" r:id="rId26"/>
    <p:sldId id="289" r:id="rId27"/>
    <p:sldId id="268" r:id="rId28"/>
    <p:sldId id="269" r:id="rId29"/>
    <p:sldId id="290" r:id="rId30"/>
    <p:sldId id="291" r:id="rId31"/>
    <p:sldId id="292" r:id="rId32"/>
    <p:sldId id="259" r:id="rId3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BACC6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49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การนำเสนอ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1115616" y="1925960"/>
            <a:ext cx="6696744" cy="1143000"/>
          </a:xfrm>
          <a:prstGeom prst="rect">
            <a:avLst/>
          </a:prstGeo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8" name="ตัวยึดข้อความ 7"/>
          <p:cNvSpPr>
            <a:spLocks noGrp="1"/>
          </p:cNvSpPr>
          <p:nvPr>
            <p:ph type="body" sz="quarter" idx="10" hasCustomPrompt="1"/>
          </p:nvPr>
        </p:nvSpPr>
        <p:spPr>
          <a:xfrm>
            <a:off x="2051720" y="3789040"/>
            <a:ext cx="4608513" cy="1944216"/>
          </a:xfrm>
          <a:prstGeom prst="rect">
            <a:avLst/>
          </a:prstGeo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th-TH" dirty="0" smtClean="0"/>
              <a:t>พิมพ์ชื่อผู้นำเสนอ</a:t>
            </a:r>
          </a:p>
          <a:p>
            <a:pPr lvl="0"/>
            <a:r>
              <a:rPr lang="th-TH" dirty="0" smtClean="0"/>
              <a:t>ตำแหน่ง</a:t>
            </a:r>
          </a:p>
          <a:p>
            <a:pPr lvl="0"/>
            <a:r>
              <a:rPr lang="th-TH" dirty="0" smtClean="0"/>
              <a:t>วันเดือนปีที่นำเสนอ</a:t>
            </a:r>
            <a:endParaRPr lang="th-T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เนื้อหานำเสนอ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6804248" cy="79208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quarter" idx="10" hasCustomPrompt="1"/>
          </p:nvPr>
        </p:nvSpPr>
        <p:spPr>
          <a:xfrm>
            <a:off x="7740352" y="6493253"/>
            <a:ext cx="1368152" cy="333375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 baseline="0">
                <a:solidFill>
                  <a:schemeClr val="bg2"/>
                </a:solidFill>
                <a:cs typeface="+mj-cs"/>
              </a:defRPr>
            </a:lvl1pPr>
            <a:lvl2pPr algn="ctr">
              <a:buNone/>
              <a:defRPr sz="1600">
                <a:cs typeface="+mj-cs"/>
              </a:defRPr>
            </a:lvl2pPr>
            <a:lvl3pPr algn="ctr">
              <a:defRPr sz="1600">
                <a:cs typeface="+mj-cs"/>
              </a:defRPr>
            </a:lvl3pPr>
            <a:lvl4pPr algn="ctr">
              <a:defRPr sz="1600">
                <a:cs typeface="+mj-cs"/>
              </a:defRPr>
            </a:lvl4pPr>
            <a:lvl5pPr algn="ctr">
              <a:buNone/>
              <a:defRPr sz="1600">
                <a:cs typeface="+mj-cs"/>
              </a:defRPr>
            </a:lvl5pPr>
          </a:lstStyle>
          <a:p>
            <a:pPr lvl="0"/>
            <a:r>
              <a:rPr lang="th-TH" dirty="0" smtClean="0"/>
              <a:t>พิมพ์เลขหน้า 1/</a:t>
            </a:r>
            <a:r>
              <a:rPr lang="en-US" dirty="0" smtClean="0"/>
              <a:t>xx</a:t>
            </a:r>
            <a:endParaRPr lang="th-TH" dirty="0"/>
          </a:p>
        </p:txBody>
      </p:sp>
      <p:sp>
        <p:nvSpPr>
          <p:cNvPr id="5" name="ตัวยึดข้อความ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85749"/>
            <a:ext cx="7596336" cy="333375"/>
          </a:xfrm>
          <a:prstGeom prst="rect">
            <a:avLst/>
          </a:prstGeom>
          <a:noFill/>
        </p:spPr>
        <p:txBody>
          <a:bodyPr/>
          <a:lstStyle>
            <a:lvl1pPr algn="ctr">
              <a:buNone/>
              <a:defRPr sz="1800" b="1" baseline="0">
                <a:solidFill>
                  <a:schemeClr val="bg1"/>
                </a:solidFill>
                <a:cs typeface="+mj-cs"/>
              </a:defRPr>
            </a:lvl1pPr>
            <a:lvl2pPr algn="ctr">
              <a:buNone/>
              <a:defRPr sz="1600">
                <a:cs typeface="+mj-cs"/>
              </a:defRPr>
            </a:lvl2pPr>
            <a:lvl3pPr algn="ctr">
              <a:defRPr sz="1600">
                <a:cs typeface="+mj-cs"/>
              </a:defRPr>
            </a:lvl3pPr>
            <a:lvl4pPr algn="ctr">
              <a:defRPr sz="1600">
                <a:cs typeface="+mj-cs"/>
              </a:defRPr>
            </a:lvl4pPr>
            <a:lvl5pPr algn="ctr">
              <a:buNone/>
              <a:defRPr sz="1600">
                <a:cs typeface="+mj-cs"/>
              </a:defRPr>
            </a:lvl5pPr>
          </a:lstStyle>
          <a:p>
            <a:pPr lvl="0"/>
            <a:r>
              <a:rPr lang="th-TH" dirty="0" smtClean="0"/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/>
              <a:t>www.nicaonline.com</a:t>
            </a:r>
            <a:endParaRPr lang="th-T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ส่วนท้ายการนำเสนอ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 hasCustomPrompt="1"/>
          </p:nvPr>
        </p:nvSpPr>
        <p:spPr>
          <a:xfrm>
            <a:off x="1547664" y="1772816"/>
            <a:ext cx="6059016" cy="2592288"/>
          </a:xfrm>
          <a:prstGeom prst="rect">
            <a:avLst/>
          </a:prstGeom>
        </p:spPr>
        <p:txBody>
          <a:bodyPr vert="horz"/>
          <a:lstStyle>
            <a:lvl1pPr>
              <a:defRPr b="1"/>
            </a:lvl1pPr>
          </a:lstStyle>
          <a:p>
            <a:r>
              <a:rPr lang="th-TH" dirty="0" smtClean="0"/>
              <a:t>จบการนำเสนอ</a:t>
            </a:r>
            <a:br>
              <a:rPr lang="th-TH" dirty="0" smtClean="0"/>
            </a:br>
            <a:r>
              <a:rPr lang="th-TH" dirty="0" smtClean="0"/>
              <a:t>ขอบคุณที่ให้ความสนใจ</a:t>
            </a:r>
            <a:br>
              <a:rPr lang="th-TH" dirty="0" smtClean="0"/>
            </a:br>
            <a:r>
              <a:rPr lang="th-TH" dirty="0" smtClean="0"/>
              <a:t>สวัสดี</a:t>
            </a:r>
            <a:endParaRPr lang="th-T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844824"/>
            <a:ext cx="9144000" cy="2160240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3800"/>
              </a:lnSpc>
            </a:pPr>
            <a:r>
              <a:rPr lang="th-TH" sz="28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การประยุกต์ใช้เทคโนโลยีภูมิสารสนเทศติดตามการเปลี่ยนแปลงสภาพแวดล้อมในเขตฟาร์มทะเล</a:t>
            </a:r>
            <a:br>
              <a:rPr lang="th-TH" sz="28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th-TH" sz="28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กุ้งกุลาดำชุมชน</a:t>
            </a:r>
            <a:br>
              <a:rPr lang="th-TH" sz="28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th-TH" sz="28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บริเวณทะเลสาบสงขลาตอนกลาง</a:t>
            </a:r>
            <a:endParaRPr lang="th-TH" sz="28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971600" y="4293096"/>
            <a:ext cx="7128792" cy="165618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โดย</a:t>
            </a:r>
          </a:p>
          <a:p>
            <a:r>
              <a:rPr lang="th-TH" sz="2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นายภรัณ</a:t>
            </a:r>
            <a:r>
              <a:rPr lang="th-TH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ยู ถมพลกรัง</a:t>
            </a:r>
          </a:p>
          <a:p>
            <a:r>
              <a:rPr lang="th-TH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นายยง</a:t>
            </a:r>
            <a:r>
              <a:rPr lang="th-TH" sz="2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ยุทธ</a:t>
            </a:r>
            <a:r>
              <a:rPr lang="th-TH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ปรีดาลัม</a:t>
            </a:r>
            <a:r>
              <a:rPr lang="th-TH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พะบุตร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764704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อุปกรณ์ที่ใช้ในการศึกษา</a:t>
            </a:r>
            <a:endParaRPr lang="th-TH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700808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เครื่องกำหนดจุดพิกัด (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GPS receiver)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7" descr="SUC30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9730" y="1412776"/>
            <a:ext cx="2626766" cy="197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 descr="SUC3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2648" y="3429000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67544" y="4941168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คอมพิวเตอร์ส่วนบุคคล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5661248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เรือสำรวจและเก็บตัวอย่างภาคสนาม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2420888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เครื่องมือวัดคุณภาพน้ำแบบหลายพารามิเตอร์</a:t>
            </a:r>
          </a:p>
          <a:p>
            <a:pPr>
              <a:buSzPct val="150000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เครื่องเก็บตัวอย่างสัตว์หน้าดิน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Ekman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grab 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</a:t>
            </a:r>
          </a:p>
          <a:p>
            <a:pPr>
              <a:buSzPct val="150000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ขนาด 0.04 </a:t>
            </a:r>
            <a:r>
              <a:rPr lang="th-TH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ตร.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ม.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รูปภาพ 15" descr="SUC301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176972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3744416" cy="648072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วิธีดำเนินการ (ต่อ)</a:t>
            </a:r>
            <a:endParaRPr lang="th-TH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3861048"/>
            <a:ext cx="846043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ArcView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3.3 + Extension (Spatial analyst 1.1, </a:t>
            </a:r>
          </a:p>
          <a:p>
            <a:pPr>
              <a:buSzPct val="150000"/>
            </a:pP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Spatial Tools 3.2)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" name="รูปภาพ 14" descr="ทีมงาน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04456" y="2610290"/>
            <a:ext cx="4932040" cy="369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10/32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3384376" cy="576064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วิธีดำเนินการ (ต่อ)</a:t>
            </a:r>
            <a:endParaRPr lang="th-TH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817548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3. การเตรียมและเก็บข้อมูล</a:t>
            </a:r>
            <a:endParaRPr lang="th-TH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556792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ข้อมูล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GIS 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ที่เกี่ยวข้อง ในรูปแบบ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Shapefile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ระบบ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UTM,  </a:t>
            </a:r>
          </a:p>
          <a:p>
            <a:pPr>
              <a:buSzPct val="150000"/>
            </a:pP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INDIAN 1975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2598003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ข้อมูลสิ่งแวดล้อม โดยการสำรวจและเก็บตัวอย่างน้ำ ตะกอนดิน </a:t>
            </a:r>
          </a:p>
          <a:p>
            <a:pPr>
              <a:buSzPct val="150000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และสัตว์หน้าดิน รวม 40 สถานี (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SR1-SR40)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371703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บันทึกข้อมูลสำรวจ และผลการวิเคราะห์ตัวอย่าง</a:t>
            </a:r>
          </a:p>
          <a:p>
            <a:pPr>
              <a:buSzPct val="150000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ด้วยโปรแกรม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Microsoft Excel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683568" y="4566840"/>
            <a:ext cx="8424936" cy="1742480"/>
            <a:chOff x="683568" y="4566840"/>
            <a:chExt cx="8424936" cy="1742480"/>
          </a:xfrm>
        </p:grpSpPr>
        <p:sp>
          <p:nvSpPr>
            <p:cNvPr id="11" name="ลูกศรลง 10"/>
            <p:cNvSpPr/>
            <p:nvPr/>
          </p:nvSpPr>
          <p:spPr>
            <a:xfrm>
              <a:off x="4067944" y="4566840"/>
              <a:ext cx="504056" cy="504056"/>
            </a:xfrm>
            <a:prstGeom prst="downArrow">
              <a:avLst/>
            </a:prstGeom>
            <a:solidFill>
              <a:srgbClr val="FFFF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3" name="ตัวเชื่อมต่อตรง 12"/>
            <p:cNvCxnSpPr>
              <a:stCxn id="18" idx="0"/>
              <a:endCxn id="19" idx="0"/>
            </p:cNvCxnSpPr>
            <p:nvPr/>
          </p:nvCxnSpPr>
          <p:spPr>
            <a:xfrm rot="5400000" flipH="1" flipV="1">
              <a:off x="4283968" y="3364420"/>
              <a:ext cx="12700" cy="3816424"/>
            </a:xfrm>
            <a:prstGeom prst="bentConnector3">
              <a:avLst>
                <a:gd name="adj1" fmla="val 1800000"/>
              </a:avLst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ลูกศรลง 17"/>
            <p:cNvSpPr/>
            <p:nvPr/>
          </p:nvSpPr>
          <p:spPr>
            <a:xfrm>
              <a:off x="2123728" y="5272632"/>
              <a:ext cx="504056" cy="504056"/>
            </a:xfrm>
            <a:prstGeom prst="downArrow">
              <a:avLst/>
            </a:prstGeom>
            <a:solidFill>
              <a:srgbClr val="FFFF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ลูกศรลง 18"/>
            <p:cNvSpPr/>
            <p:nvPr/>
          </p:nvSpPr>
          <p:spPr>
            <a:xfrm>
              <a:off x="5940152" y="5272632"/>
              <a:ext cx="504056" cy="504056"/>
            </a:xfrm>
            <a:prstGeom prst="downArrow">
              <a:avLst/>
            </a:prstGeom>
            <a:solidFill>
              <a:srgbClr val="FFFF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91680" y="5786100"/>
              <a:ext cx="1296144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SPSS</a:t>
              </a:r>
              <a:endParaRPr lang="th-TH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6680" y="5786100"/>
              <a:ext cx="1296144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b="1" dirty="0" smtClean="0">
                  <a:ln w="11430"/>
                  <a:solidFill>
                    <a:srgbClr val="0070C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GIS</a:t>
              </a:r>
              <a:endParaRPr lang="th-TH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" name="ลูกศรขวา 21"/>
            <p:cNvSpPr/>
            <p:nvPr/>
          </p:nvSpPr>
          <p:spPr>
            <a:xfrm>
              <a:off x="3491880" y="5877272"/>
              <a:ext cx="1584176" cy="43204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3568" y="5210036"/>
              <a:ext cx="172819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*.xls</a:t>
              </a:r>
              <a:endParaRPr lang="th-TH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96136" y="5014917"/>
              <a:ext cx="33123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800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*.txt</a:t>
              </a:r>
            </a:p>
            <a:p>
              <a:pPr algn="ctr"/>
              <a:r>
                <a:rPr lang="en-US" sz="1800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(tab delimited)</a:t>
              </a:r>
              <a:endParaRPr lang="th-TH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3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11/32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384376" cy="576064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วิธีดำเนินการ (ต่อ)</a:t>
            </a:r>
            <a:endParaRPr lang="th-TH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8175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4. การนำเข้าและการจัดการข้อมูล</a:t>
            </a:r>
            <a:endParaRPr lang="th-TH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55679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นำเข้าข้อมูล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GIS 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ด้วยโปรแกรม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ArcView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3.3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2276872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นำเข้าข้อมูลสิ่งแวดล้อมในรูปของ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Text file (*.txt)</a:t>
            </a:r>
            <a:endParaRPr lang="th-TH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buSzPct val="150000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ด้วยโปรแกรม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ArcView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3.3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3284984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สร้างแบบจำลองพื้นผิว (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Surface model)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คุณภาพน้ำ </a:t>
            </a:r>
          </a:p>
          <a:p>
            <a:pPr>
              <a:buSzPct val="150000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ตะกอนดิน สัตว์หน้าดิน โดยการประมาณค่า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(Interpolation)</a:t>
            </a:r>
          </a:p>
          <a:p>
            <a:pPr>
              <a:buSzPct val="150000"/>
            </a:pP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ด้วยวิธี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Inverse Distance Weight (IDW) 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7" name="กลุ่ม 26"/>
          <p:cNvGrpSpPr/>
          <p:nvPr/>
        </p:nvGrpSpPr>
        <p:grpSpPr>
          <a:xfrm>
            <a:off x="336973" y="2132856"/>
            <a:ext cx="3514947" cy="3933056"/>
            <a:chOff x="336973" y="2132856"/>
            <a:chExt cx="3514947" cy="3933056"/>
          </a:xfrm>
        </p:grpSpPr>
        <p:pic>
          <p:nvPicPr>
            <p:cNvPr id="17" name="รูปภาพ 16" descr="st_blank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973" y="2132856"/>
              <a:ext cx="3514947" cy="39330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539552" y="5354052"/>
              <a:ext cx="1512168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Point</a:t>
              </a:r>
              <a:endParaRPr lang="th-TH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8" name="กลุ่ม 27"/>
          <p:cNvGrpSpPr/>
          <p:nvPr/>
        </p:nvGrpSpPr>
        <p:grpSpPr>
          <a:xfrm>
            <a:off x="5292080" y="2060848"/>
            <a:ext cx="3672408" cy="4105213"/>
            <a:chOff x="5292080" y="2060848"/>
            <a:chExt cx="3672408" cy="4105213"/>
          </a:xfrm>
        </p:grpSpPr>
        <p:pic>
          <p:nvPicPr>
            <p:cNvPr id="25" name="รูปภาพ 24" descr="st_blank.jpg"/>
            <p:cNvPicPr>
              <a:picLocks noChangeAspect="1"/>
            </p:cNvPicPr>
            <p:nvPr/>
          </p:nvPicPr>
          <p:blipFill>
            <a:blip r:embed="rId3" cstate="print"/>
            <a:srcRect r="50202"/>
            <a:stretch>
              <a:fillRect/>
            </a:stretch>
          </p:blipFill>
          <p:spPr>
            <a:xfrm>
              <a:off x="5292080" y="2060848"/>
              <a:ext cx="3672408" cy="41052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308304" y="5445224"/>
              <a:ext cx="1440160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GRID</a:t>
              </a:r>
              <a:endParaRPr lang="th-TH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3" name="ลูกศรขวา 22"/>
          <p:cNvSpPr/>
          <p:nvPr/>
        </p:nvSpPr>
        <p:spPr>
          <a:xfrm>
            <a:off x="3635896" y="3717032"/>
            <a:ext cx="1584176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Surface</a:t>
            </a:r>
            <a:endParaRPr lang="th-TH" sz="1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12/32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3384376" cy="576064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วิธีดำเนินการ (ต่อ)</a:t>
            </a:r>
            <a:endParaRPr lang="th-TH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8175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5. การวิเคราะห์ข้อมูล</a:t>
            </a:r>
            <a:endParaRPr lang="th-TH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016" y="1606148"/>
            <a:ext cx="889248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การวิเคราะห์ข้อมูลสิ่งแวดล้อมเชิงสถิติ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ด้วย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SPSS V.13</a:t>
            </a:r>
          </a:p>
          <a:p>
            <a:pPr lvl="1">
              <a:lnSpc>
                <a:spcPct val="150000"/>
              </a:lnSpc>
              <a:buSzPct val="120000"/>
              <a:buFont typeface="Courier New" pitchFamily="49" charset="0"/>
              <a:buChar char="o"/>
            </a:pP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วิเคราะห์ความแตกต่างของค่าเฉลี่ย (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One-way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Anova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)</a:t>
            </a:r>
          </a:p>
          <a:p>
            <a:pPr lvl="2">
              <a:buSzPct val="120000"/>
              <a:buFont typeface="Wingdings" pitchFamily="2" charset="2"/>
              <a:buChar char="§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การวิเคราะห์ความแตกต่างของค่าเฉลี่ยเชิงสถานี</a:t>
            </a:r>
          </a:p>
          <a:p>
            <a:pPr lvl="2">
              <a:buSzPct val="120000"/>
              <a:buFont typeface="Wingdings" pitchFamily="2" charset="2"/>
              <a:buChar char="§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การวิเคราะห์ความแตกต่างของค่าเฉลี่ยเชิงเวลา</a:t>
            </a:r>
          </a:p>
          <a:p>
            <a:pPr lvl="2">
              <a:buSzPct val="120000"/>
              <a:buFont typeface="Wingdings" pitchFamily="2" charset="2"/>
              <a:buChar char="§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การวิเคราะห์ความแตกต่างของค่าเฉลี่ยผิวน้ำกับท้องน้ำ</a:t>
            </a:r>
          </a:p>
          <a:p>
            <a:pPr lvl="2">
              <a:buSzPct val="120000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(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Paired sample T-Test)</a:t>
            </a:r>
          </a:p>
          <a:p>
            <a:pPr lvl="1">
              <a:lnSpc>
                <a:spcPct val="150000"/>
              </a:lnSpc>
              <a:buSzPct val="120000"/>
              <a:buFont typeface="Courier New" pitchFamily="49" charset="0"/>
              <a:buChar char="o"/>
            </a:pP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วิเคราะห์การถดถอยพหุคูณ (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Multiple regression)</a:t>
            </a:r>
          </a:p>
          <a:p>
            <a:pPr lvl="1">
              <a:buSzPct val="120000"/>
              <a:buFont typeface="Courier New" pitchFamily="49" charset="0"/>
              <a:buChar char="o"/>
            </a:pP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13/32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แผนผังลำดับงาน: ข้อมูล 14"/>
          <p:cNvSpPr/>
          <p:nvPr/>
        </p:nvSpPr>
        <p:spPr>
          <a:xfrm>
            <a:off x="2702072" y="2345288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แผนผังลำดับงาน: ข้อมูล 15"/>
          <p:cNvSpPr/>
          <p:nvPr/>
        </p:nvSpPr>
        <p:spPr>
          <a:xfrm>
            <a:off x="987560" y="2416726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42852"/>
            <a:ext cx="3384376" cy="576064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วิธีดำเนินการ (ต่อ)</a:t>
            </a:r>
            <a:endParaRPr lang="th-TH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7148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5. การวิเคราะห์ข้อมูล (ต่อ)</a:t>
            </a:r>
            <a:endParaRPr lang="th-TH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แผนผังลำดับงาน: ข้อมูล 9"/>
          <p:cNvSpPr/>
          <p:nvPr/>
        </p:nvSpPr>
        <p:spPr>
          <a:xfrm>
            <a:off x="4214810" y="2196712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แผนผังลำดับงาน: ข้อมูล 8"/>
          <p:cNvSpPr/>
          <p:nvPr/>
        </p:nvSpPr>
        <p:spPr>
          <a:xfrm>
            <a:off x="2630634" y="2059536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แผนผังลำดับงาน: ข้อมูล 10"/>
          <p:cNvSpPr/>
          <p:nvPr/>
        </p:nvSpPr>
        <p:spPr>
          <a:xfrm>
            <a:off x="1000100" y="2059536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TextBox 28"/>
          <p:cNvSpPr txBox="1"/>
          <p:nvPr/>
        </p:nvSpPr>
        <p:spPr>
          <a:xfrm>
            <a:off x="71406" y="2187592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#1</a:t>
            </a:r>
            <a:endParaRPr lang="th-TH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2" y="3286124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#2</a:t>
            </a:r>
            <a:endParaRPr lang="th-TH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32" y="4286256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#3</a:t>
            </a:r>
            <a:endParaRPr lang="th-TH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33" name="ตัวเชื่อมต่อตรง 32"/>
          <p:cNvCxnSpPr/>
          <p:nvPr/>
        </p:nvCxnSpPr>
        <p:spPr>
          <a:xfrm rot="10800000">
            <a:off x="285720" y="5286385"/>
            <a:ext cx="8715436" cy="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แผนผังลำดับงาน: ข้อมูล 31"/>
          <p:cNvSpPr/>
          <p:nvPr/>
        </p:nvSpPr>
        <p:spPr>
          <a:xfrm>
            <a:off x="1000100" y="3423300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แผนผังลำดับงาน: ข้อมูล 35"/>
          <p:cNvSpPr/>
          <p:nvPr/>
        </p:nvSpPr>
        <p:spPr>
          <a:xfrm>
            <a:off x="941202" y="3280424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แผนผังลำดับงาน: ข้อมูล 36"/>
          <p:cNvSpPr/>
          <p:nvPr/>
        </p:nvSpPr>
        <p:spPr>
          <a:xfrm>
            <a:off x="928662" y="4423432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แผนผังลำดับงาน: ข้อมูล 37"/>
          <p:cNvSpPr/>
          <p:nvPr/>
        </p:nvSpPr>
        <p:spPr>
          <a:xfrm>
            <a:off x="785786" y="4280556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แผนผังลำดับงาน: ข้อมูล 38"/>
          <p:cNvSpPr/>
          <p:nvPr/>
        </p:nvSpPr>
        <p:spPr>
          <a:xfrm>
            <a:off x="2559196" y="3423300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แผนผังลำดับงาน: ข้อมูล 39"/>
          <p:cNvSpPr/>
          <p:nvPr/>
        </p:nvSpPr>
        <p:spPr>
          <a:xfrm>
            <a:off x="2487758" y="3280424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แผนผังลำดับงาน: ข้อมูล 40"/>
          <p:cNvSpPr/>
          <p:nvPr/>
        </p:nvSpPr>
        <p:spPr>
          <a:xfrm>
            <a:off x="2428860" y="4423432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แผนผังลำดับงาน: ข้อมูล 41"/>
          <p:cNvSpPr/>
          <p:nvPr/>
        </p:nvSpPr>
        <p:spPr>
          <a:xfrm>
            <a:off x="2357422" y="4280556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แผนผังลำดับงาน: ข้อมูล 44"/>
          <p:cNvSpPr/>
          <p:nvPr/>
        </p:nvSpPr>
        <p:spPr>
          <a:xfrm>
            <a:off x="3987956" y="3286124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แผนผังลำดับงาน: ข้อมูล 46"/>
          <p:cNvSpPr/>
          <p:nvPr/>
        </p:nvSpPr>
        <p:spPr>
          <a:xfrm>
            <a:off x="3857620" y="4351994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แผนผังลำดับงาน: ข้อมูล 49"/>
          <p:cNvSpPr/>
          <p:nvPr/>
        </p:nvSpPr>
        <p:spPr>
          <a:xfrm>
            <a:off x="571472" y="5489302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แผนผังลำดับงาน: ข้อมูล 50"/>
          <p:cNvSpPr/>
          <p:nvPr/>
        </p:nvSpPr>
        <p:spPr>
          <a:xfrm>
            <a:off x="2059130" y="5489302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แผนผังลำดับงาน: ข้อมูล 51"/>
          <p:cNvSpPr/>
          <p:nvPr/>
        </p:nvSpPr>
        <p:spPr>
          <a:xfrm>
            <a:off x="3500430" y="5489302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TextBox 52"/>
          <p:cNvSpPr txBox="1"/>
          <p:nvPr/>
        </p:nvSpPr>
        <p:spPr>
          <a:xfrm>
            <a:off x="1302117" y="2416726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Salt-T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5852" y="2773916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Salt-B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28794" y="5774312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DO </a:t>
            </a:r>
            <a:r>
              <a:rPr lang="en-US" sz="1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&gt;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 mg/l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28926" y="277391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DO-B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54393" y="2416726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TAN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8" name="แผนผังลำดับงาน: ข้อมูล 57"/>
          <p:cNvSpPr/>
          <p:nvPr/>
        </p:nvSpPr>
        <p:spPr>
          <a:xfrm>
            <a:off x="5584672" y="2202412"/>
            <a:ext cx="1584176" cy="720080"/>
          </a:xfrm>
          <a:prstGeom prst="flowChartInputOutpu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TextBox 58"/>
          <p:cNvSpPr txBox="1"/>
          <p:nvPr/>
        </p:nvSpPr>
        <p:spPr>
          <a:xfrm>
            <a:off x="5786446" y="242242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Sed_type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0" name="แผนผังลำดับงาน: ข้อมูล 59"/>
          <p:cNvSpPr/>
          <p:nvPr/>
        </p:nvSpPr>
        <p:spPr>
          <a:xfrm>
            <a:off x="5429256" y="3280424"/>
            <a:ext cx="1584176" cy="720080"/>
          </a:xfrm>
          <a:prstGeom prst="flowChartInputOutpu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2" name="แผนผังลำดับงาน: ข้อมูล 61"/>
          <p:cNvSpPr/>
          <p:nvPr/>
        </p:nvSpPr>
        <p:spPr>
          <a:xfrm>
            <a:off x="5286380" y="4351994"/>
            <a:ext cx="1584176" cy="720080"/>
          </a:xfrm>
          <a:prstGeom prst="flowChartInputOutpu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TextBox 42"/>
          <p:cNvSpPr txBox="1"/>
          <p:nvPr/>
        </p:nvSpPr>
        <p:spPr>
          <a:xfrm>
            <a:off x="144016" y="1395699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วิเคราะห์แบบจำลองพื้นผิวเชิงพื้นที่ (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Grid spatial analysis)</a:t>
            </a:r>
          </a:p>
        </p:txBody>
      </p:sp>
      <p:sp>
        <p:nvSpPr>
          <p:cNvPr id="48" name="แผนผังลำดับงาน: ข้อมูล 47"/>
          <p:cNvSpPr/>
          <p:nvPr/>
        </p:nvSpPr>
        <p:spPr>
          <a:xfrm>
            <a:off x="7000892" y="2208854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แผนผังลำดับงาน: ข้อมูล 48"/>
          <p:cNvSpPr/>
          <p:nvPr/>
        </p:nvSpPr>
        <p:spPr>
          <a:xfrm>
            <a:off x="6858016" y="3280424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1" name="แผนผังลำดับงาน: ข้อมูล 60"/>
          <p:cNvSpPr/>
          <p:nvPr/>
        </p:nvSpPr>
        <p:spPr>
          <a:xfrm>
            <a:off x="6715140" y="4351994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3" name="แผนผังลำดับงาน: ข้อมูล 62"/>
          <p:cNvSpPr/>
          <p:nvPr/>
        </p:nvSpPr>
        <p:spPr>
          <a:xfrm>
            <a:off x="5000628" y="5495002"/>
            <a:ext cx="1584176" cy="720080"/>
          </a:xfrm>
          <a:prstGeom prst="flowChartInputOutpu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" name="แผนผังลำดับงาน: ข้อมูล 63"/>
          <p:cNvSpPr/>
          <p:nvPr/>
        </p:nvSpPr>
        <p:spPr>
          <a:xfrm>
            <a:off x="6488286" y="5495002"/>
            <a:ext cx="1584176" cy="72008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5" name="TextBox 64"/>
          <p:cNvSpPr txBox="1"/>
          <p:nvPr/>
        </p:nvSpPr>
        <p:spPr>
          <a:xfrm>
            <a:off x="428596" y="5559998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Salt </a:t>
            </a:r>
            <a:r>
              <a:rPr lang="en-US" sz="1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&gt;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5 </a:t>
            </a:r>
            <a:r>
              <a:rPr lang="en-US" sz="1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ppt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57554" y="5500702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TAN </a:t>
            </a:r>
            <a:r>
              <a:rPr lang="en-US" sz="1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&lt;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 mg-N/l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643438" y="5845750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Sed_type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= Clay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75086" y="2428868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Benthos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72264" y="5559998"/>
            <a:ext cx="255659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Bent </a:t>
            </a:r>
            <a:r>
              <a:rPr lang="en-US" sz="1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&gt;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500 </a:t>
            </a:r>
            <a:r>
              <a:rPr lang="en-US" sz="1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ind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./m</a:t>
            </a:r>
            <a:r>
              <a:rPr lang="en-US" sz="1800" b="1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928926" y="235743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DO-T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2844" y="5131370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Map </a:t>
            </a:r>
            <a:r>
              <a:rPr lang="en-US" sz="1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Calculater</a:t>
            </a:r>
            <a:endParaRPr lang="th-TH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73" name="ลูกศรเชื่อมต่อแบบตรง 72"/>
          <p:cNvCxnSpPr/>
          <p:nvPr/>
        </p:nvCxnSpPr>
        <p:spPr>
          <a:xfrm rot="5400000">
            <a:off x="34893" y="3535363"/>
            <a:ext cx="2500330" cy="158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ลูกศรเชื่อมต่อแบบตรง 73"/>
          <p:cNvCxnSpPr/>
          <p:nvPr/>
        </p:nvCxnSpPr>
        <p:spPr>
          <a:xfrm rot="5400000">
            <a:off x="1606528" y="3535363"/>
            <a:ext cx="2500330" cy="158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ลูกศรเชื่อมต่อแบบตรง 74"/>
          <p:cNvCxnSpPr/>
          <p:nvPr/>
        </p:nvCxnSpPr>
        <p:spPr>
          <a:xfrm rot="5400000">
            <a:off x="3249603" y="3535363"/>
            <a:ext cx="2500330" cy="158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ลูกศรเชื่อมต่อแบบตรง 75"/>
          <p:cNvCxnSpPr/>
          <p:nvPr/>
        </p:nvCxnSpPr>
        <p:spPr>
          <a:xfrm rot="5400000">
            <a:off x="4537075" y="3535363"/>
            <a:ext cx="2500330" cy="158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ลูกศรเชื่อมต่อแบบตรง 76"/>
          <p:cNvCxnSpPr/>
          <p:nvPr/>
        </p:nvCxnSpPr>
        <p:spPr>
          <a:xfrm rot="5400000">
            <a:off x="5964247" y="3535363"/>
            <a:ext cx="2500330" cy="158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14/32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3384376" cy="576064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วิธีดำเนินการ (ต่อ)</a:t>
            </a:r>
            <a:endParaRPr lang="th-TH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8175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5. การวิเคราะห์ข้อมูล (ต่อ)</a:t>
            </a:r>
            <a:endParaRPr lang="th-TH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048" y="1428736"/>
            <a:ext cx="8532440" cy="461665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วิเคราะห์ปัจจัยสิ่งแวดล้อมต่อผลผลิตกุ้งกุลาดำ</a:t>
            </a:r>
            <a:endParaRPr lang="th-TH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2571744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ยง</a:t>
            </a:r>
            <a:r>
              <a:rPr lang="th-TH" sz="1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ยุทธ</a:t>
            </a:r>
            <a:r>
              <a:rPr lang="th-TH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และคณะ</a:t>
            </a:r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(2554)</a:t>
            </a:r>
            <a:endParaRPr lang="th-TH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14314" y="2000240"/>
            <a:ext cx="871540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tIns="72000" bIns="7200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ผลผลิตกุ้งกุลาดำ</a:t>
            </a:r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= </a:t>
            </a:r>
            <a:r>
              <a:rPr lang="th-TH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</a:t>
            </a:r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-22114.4</a:t>
            </a:r>
            <a:r>
              <a:rPr lang="th-TH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)</a:t>
            </a:r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+ 0.004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</a:t>
            </a:r>
            <a:r>
              <a:rPr lang="th-TH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จำนวนลูกกุ้ง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)</a:t>
            </a:r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+ 1230.2</a:t>
            </a:r>
            <a:r>
              <a:rPr lang="th-TH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(ความเค็ม)</a:t>
            </a:r>
            <a:endParaRPr lang="th-TH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140" y="2571744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</a:t>
            </a:r>
            <a:r>
              <a:rPr lang="en-US" b="1" baseline="3000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en-US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= 0.955</a:t>
            </a:r>
            <a:endParaRPr lang="th-TH" dirty="0"/>
          </a:p>
        </p:txBody>
      </p:sp>
      <p:pic>
        <p:nvPicPr>
          <p:cNvPr id="19" name="Picture 7" descr="20ind1_kg"/>
          <p:cNvPicPr>
            <a:picLocks noChangeAspect="1" noChangeArrowheads="1"/>
          </p:cNvPicPr>
          <p:nvPr/>
        </p:nvPicPr>
        <p:blipFill>
          <a:blip r:embed="rId2" cstate="print"/>
          <a:srcRect t="8440" b="9969"/>
          <a:stretch>
            <a:fillRect/>
          </a:stretch>
        </p:blipFill>
        <p:spPr bwMode="auto">
          <a:xfrm>
            <a:off x="214282" y="3286124"/>
            <a:ext cx="3000396" cy="1891554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20" name="Picture 12" descr="DSC02770"/>
          <p:cNvPicPr>
            <a:picLocks noChangeAspect="1" noChangeArrowheads="1"/>
          </p:cNvPicPr>
          <p:nvPr/>
        </p:nvPicPr>
        <p:blipFill>
          <a:blip r:embed="rId3" cstate="print"/>
          <a:srcRect l="5357" t="11905"/>
          <a:stretch>
            <a:fillRect/>
          </a:stretch>
        </p:blipFill>
        <p:spPr bwMode="auto">
          <a:xfrm>
            <a:off x="4500562" y="3071810"/>
            <a:ext cx="3071834" cy="2144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 r="50045"/>
          <a:stretch>
            <a:fillRect/>
          </a:stretch>
        </p:blipFill>
        <p:spPr bwMode="auto">
          <a:xfrm>
            <a:off x="6433982" y="3500438"/>
            <a:ext cx="256717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ลูกศรซ้าย 22"/>
          <p:cNvSpPr/>
          <p:nvPr/>
        </p:nvSpPr>
        <p:spPr>
          <a:xfrm>
            <a:off x="3071802" y="3714752"/>
            <a:ext cx="1214446" cy="928694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15/32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5544616" cy="79208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26876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การเปลี่ยนแปลงสภาพแวดล้อม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1714488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 การเปลี่ยนแปลงคุณภาพน้ำ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214311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1.1.1 การเปลี่ยนแปลงคุณภาพน้ำเชิงพื้นที่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2780928"/>
            <a:ext cx="8208912" cy="16619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พบว่า ความโปร่งใส ความเค็ม (ผิวน้ำ, ท้องน้ำ) อุณหภูมิ (ผิวน้ำ, ท้องน้ำ) แอมโมเนียรวม ไนเตรท </a:t>
            </a:r>
            <a:r>
              <a:rPr lang="th-TH" sz="2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ออร์โธ</a:t>
            </a:r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ฟอสเฟต และไนโตรเจนรวม มีค่าเฉลี่ยแตกต่างกันอย่างไม่มีนัยสำคัญ (</a:t>
            </a:r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P&gt;0.05)</a:t>
            </a:r>
            <a:endParaRPr lang="th-TH" sz="2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4581128"/>
            <a:ext cx="8208912" cy="166199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พบว่า ความลึก พี</a:t>
            </a:r>
            <a:r>
              <a:rPr lang="th-TH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เอช</a:t>
            </a:r>
            <a:r>
              <a:rPr lang="th-TH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(ผิวน้ำ, ท้องน้ำ) ออกซิเจนละลาย (ผิวน้ำ, ท้องน้ำ) ความเป็นด่าง ฟอสฟอรัสรวม และคลอโรฟิลล์ เอ มีค่าเฉลี่ยแตกต่างกันอย่างมีนัยสำคัญ (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P&lt;0.05)</a:t>
            </a:r>
            <a:endParaRPr lang="th-TH" sz="2400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16/32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32072"/>
            <a:ext cx="2304256" cy="43204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8061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การเปลี่ยนแปลงสภาพแวดล้อม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94065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 การเปลี่ยนแปลงคุณภาพน้ำ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2" y="136934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1.1.1 การเปลี่ยนแปลงคุณภาพน้ำเชิงพื้นที่ (ต่อ)</a:t>
            </a:r>
          </a:p>
        </p:txBody>
      </p:sp>
      <p:pic>
        <p:nvPicPr>
          <p:cNvPr id="11" name="รูปภาพ 15" descr="st_mean_sal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1859680"/>
            <a:ext cx="7560840" cy="43924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64295"/>
            <a:ext cx="7822567" cy="434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720" y="1844824"/>
            <a:ext cx="7848873" cy="438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9904" y="1824038"/>
            <a:ext cx="7936160" cy="443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580394" y="1383159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(P&gt;0.05)</a:t>
            </a:r>
            <a:endParaRPr lang="th-TH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4148" y="1811249"/>
            <a:ext cx="4068092" cy="449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17/32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32072"/>
            <a:ext cx="2304256" cy="43204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8061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การเปลี่ยนแปลงสภาพแวดล้อม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94065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 การเปลี่ยนแปลงคุณภาพน้ำ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2" y="136934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1.1.1 การเปลี่ยนแปลงคุณภาพน้ำเชิงพื้นที่ (ต่อ)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0394" y="1383159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(P&lt;0.05)</a:t>
            </a:r>
            <a:endParaRPr lang="th-TH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764976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1988840"/>
            <a:ext cx="7597267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006575"/>
            <a:ext cx="7602822" cy="42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988840"/>
            <a:ext cx="75972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18/32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32072"/>
            <a:ext cx="2304256" cy="43204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8061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การเปลี่ยนแปลงสภาพแวดล้อม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94065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 การเปลี่ยนแปลงคุณภาพน้ำ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2" y="136934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1.1.2 การเปลี่ยนแปลงคุณภาพน้ำเชิงฤดูกาล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552" y="1844824"/>
            <a:ext cx="8208912" cy="129266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พบว่า คุณภาพน้ำทุกพารามิเตอร์ มีค่าเฉลี่ยแตกต่างกันอย่างมีนัยสำคัญ (</a:t>
            </a:r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P&lt;0.05) </a:t>
            </a:r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ยกเว้น ออกซิเจนละลายน้ำ</a:t>
            </a:r>
          </a:p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ที่มีค่าเฉลี่ยแตกต่างกันอย่างไม่มีนัยสำคัญ (</a:t>
            </a:r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P&gt;0.05)</a:t>
            </a:r>
            <a:endParaRPr lang="th-TH" sz="2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" name="รูปภาพ 13" descr="do_t-b_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6842" y="473588"/>
            <a:ext cx="7200000" cy="5741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19/32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5544616" cy="79208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ความสำคัญและที่มา</a:t>
            </a:r>
            <a:endParaRPr lang="th-TH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quarter" idx="10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ลูกศรลง 11"/>
          <p:cNvSpPr>
            <a:spLocks noChangeAspect="1"/>
          </p:cNvSpPr>
          <p:nvPr/>
        </p:nvSpPr>
        <p:spPr>
          <a:xfrm>
            <a:off x="4139957" y="2298474"/>
            <a:ext cx="712878" cy="842494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มุมมน 12"/>
          <p:cNvSpPr/>
          <p:nvPr/>
        </p:nvSpPr>
        <p:spPr>
          <a:xfrm>
            <a:off x="899592" y="1484784"/>
            <a:ext cx="2520280" cy="10801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การเปลี่ยนแปลงสภาพภูมิอากาศโลก</a:t>
            </a:r>
            <a:endParaRPr lang="th-TH" sz="1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สี่เหลี่ยมมุมมน 14"/>
          <p:cNvSpPr/>
          <p:nvPr/>
        </p:nvSpPr>
        <p:spPr>
          <a:xfrm>
            <a:off x="5724128" y="1484784"/>
            <a:ext cx="2520280" cy="10801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ความเสื่อมโทรมของทะเลสาบ</a:t>
            </a:r>
            <a:endParaRPr lang="th-TH" sz="1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สี่เหลี่ยมมุมมน 15"/>
          <p:cNvSpPr/>
          <p:nvPr/>
        </p:nvSpPr>
        <p:spPr>
          <a:xfrm>
            <a:off x="2915816" y="3284984"/>
            <a:ext cx="3240360" cy="10801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สิ่งแวดล้อม, ระบบนิเวศน์, ทรัพยากรประมง</a:t>
            </a:r>
            <a:endParaRPr lang="th-TH" sz="1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ลูกศรซ้าย-ขวา 16"/>
          <p:cNvSpPr/>
          <p:nvPr/>
        </p:nvSpPr>
        <p:spPr>
          <a:xfrm>
            <a:off x="3707904" y="1700808"/>
            <a:ext cx="1584176" cy="648072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2915816" y="5445224"/>
            <a:ext cx="3240360" cy="7200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กิจกรรมฟาร์มทะเล</a:t>
            </a:r>
          </a:p>
          <a:p>
            <a:pPr algn="ctr"/>
            <a:r>
              <a:rPr lang="th-TH" sz="1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โดยชุมชน</a:t>
            </a:r>
            <a:endParaRPr lang="th-TH" sz="1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ลูกศรลง 19"/>
          <p:cNvSpPr>
            <a:spLocks noChangeAspect="1"/>
          </p:cNvSpPr>
          <p:nvPr/>
        </p:nvSpPr>
        <p:spPr>
          <a:xfrm>
            <a:off x="4139952" y="4458714"/>
            <a:ext cx="712878" cy="842494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ลูกศรขวา 20"/>
          <p:cNvSpPr/>
          <p:nvPr/>
        </p:nvSpPr>
        <p:spPr>
          <a:xfrm>
            <a:off x="6300192" y="5589240"/>
            <a:ext cx="504056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มุมมน 21"/>
          <p:cNvSpPr/>
          <p:nvPr/>
        </p:nvSpPr>
        <p:spPr>
          <a:xfrm>
            <a:off x="6948264" y="5445224"/>
            <a:ext cx="1728192" cy="7200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ชนิดสัตว์น้ำ</a:t>
            </a:r>
            <a:endParaRPr lang="th-TH" sz="1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สี่เหลี่ยมมุมมน 23"/>
          <p:cNvSpPr/>
          <p:nvPr/>
        </p:nvSpPr>
        <p:spPr>
          <a:xfrm>
            <a:off x="323528" y="5445224"/>
            <a:ext cx="1728192" cy="7200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พื้นที่</a:t>
            </a:r>
            <a:endParaRPr lang="th-TH" sz="1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ลูกศรซ้าย 17"/>
          <p:cNvSpPr/>
          <p:nvPr/>
        </p:nvSpPr>
        <p:spPr>
          <a:xfrm>
            <a:off x="2195736" y="5589240"/>
            <a:ext cx="504056" cy="432048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32072"/>
            <a:ext cx="2304256" cy="43204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94906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การเปลี่ยนแปลงสภาพแวดล้อม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94065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 การเปลี่ยนแปลงคุณภาพน้ำ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136934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1.1.3 ความแตกต่างคุณภาพน้ำที่ผิวน้ำและท้องน้ำ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1844824"/>
            <a:ext cx="8856984" cy="153888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พบว่า อุณหภูมิ มีความแตกต่างอย่างมีนัยสำคัญ(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P&lt;0.05)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ทั้ง 3 ครั้ง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ออกซิเจนละลาย พบความแตกต่างในครั้งที่ 1 และ 2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ความเค็ม พบความแตกต่างในครั้งที่ 2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พี</a:t>
            </a:r>
            <a:r>
              <a:rPr lang="th-TH" sz="2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เอช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ไม่พบความแตกต่างทั้ง 3 ครั้ง</a:t>
            </a:r>
          </a:p>
        </p:txBody>
      </p:sp>
      <p:grpSp>
        <p:nvGrpSpPr>
          <p:cNvPr id="15" name="กลุ่ม 14"/>
          <p:cNvGrpSpPr/>
          <p:nvPr/>
        </p:nvGrpSpPr>
        <p:grpSpPr>
          <a:xfrm>
            <a:off x="179512" y="1844824"/>
            <a:ext cx="5976664" cy="3600400"/>
            <a:chOff x="179512" y="1844824"/>
            <a:chExt cx="5976664" cy="3600400"/>
          </a:xfrm>
        </p:grpSpPr>
        <p:pic>
          <p:nvPicPr>
            <p:cNvPr id="12" name="รูปภาพ 8" descr="top-bottom_1-2.jpg"/>
            <p:cNvPicPr/>
            <p:nvPr/>
          </p:nvPicPr>
          <p:blipFill>
            <a:blip r:embed="rId2" cstate="print"/>
            <a:srcRect l="5002" t="3680" r="2001" b="6256"/>
            <a:stretch>
              <a:fillRect/>
            </a:stretch>
          </p:blipFill>
          <p:spPr>
            <a:xfrm>
              <a:off x="179512" y="1844824"/>
              <a:ext cx="5976664" cy="36004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564527" y="2031231"/>
              <a:ext cx="1273105" cy="46166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th-TH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ครั้งที่ 1</a:t>
              </a:r>
              <a:endParaRPr lang="th-TH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7" name="กลุ่ม 16"/>
          <p:cNvGrpSpPr/>
          <p:nvPr/>
        </p:nvGrpSpPr>
        <p:grpSpPr>
          <a:xfrm>
            <a:off x="1115616" y="2348880"/>
            <a:ext cx="6508216" cy="3528392"/>
            <a:chOff x="1115616" y="2348880"/>
            <a:chExt cx="6508216" cy="35283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2348880"/>
              <a:ext cx="6508216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736480" y="2537464"/>
              <a:ext cx="1273105" cy="46166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th-TH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ครั้งที่ 2</a:t>
              </a:r>
              <a:endParaRPr lang="th-TH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9" name="กลุ่ม 18"/>
          <p:cNvGrpSpPr/>
          <p:nvPr/>
        </p:nvGrpSpPr>
        <p:grpSpPr>
          <a:xfrm>
            <a:off x="2843808" y="2924944"/>
            <a:ext cx="6192688" cy="3357331"/>
            <a:chOff x="2843808" y="2924944"/>
            <a:chExt cx="6192688" cy="335733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43808" y="2924944"/>
              <a:ext cx="6192688" cy="3357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5292648" y="3155256"/>
              <a:ext cx="1273105" cy="46166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th-TH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ครั้งที่ 3</a:t>
              </a:r>
              <a:endParaRPr lang="th-TH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3" name="กลุ่ม 22"/>
          <p:cNvGrpSpPr/>
          <p:nvPr/>
        </p:nvGrpSpPr>
        <p:grpSpPr>
          <a:xfrm>
            <a:off x="611560" y="1844824"/>
            <a:ext cx="6773857" cy="3672408"/>
            <a:chOff x="611560" y="1844824"/>
            <a:chExt cx="6773857" cy="367240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560" y="1844824"/>
              <a:ext cx="6773857" cy="3672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3361584" y="2032840"/>
              <a:ext cx="1273105" cy="46166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th-TH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ครั้งที่ 1</a:t>
              </a:r>
              <a:endParaRPr lang="th-TH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5" name="กลุ่ม 24"/>
          <p:cNvGrpSpPr/>
          <p:nvPr/>
        </p:nvGrpSpPr>
        <p:grpSpPr>
          <a:xfrm>
            <a:off x="1731356" y="2348880"/>
            <a:ext cx="7305140" cy="3960440"/>
            <a:chOff x="1731356" y="2348880"/>
            <a:chExt cx="7305140" cy="396044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31356" y="2348880"/>
              <a:ext cx="7305140" cy="3960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4730872" y="2552320"/>
              <a:ext cx="1273105" cy="46166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th-TH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ครั้งที่ 2</a:t>
              </a:r>
              <a:endParaRPr lang="th-TH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8" name="กลุ่ม 27"/>
          <p:cNvGrpSpPr/>
          <p:nvPr/>
        </p:nvGrpSpPr>
        <p:grpSpPr>
          <a:xfrm>
            <a:off x="755576" y="2132856"/>
            <a:ext cx="7667092" cy="4156670"/>
            <a:chOff x="755576" y="2944738"/>
            <a:chExt cx="7667092" cy="415667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5576" y="2944738"/>
              <a:ext cx="7667092" cy="4156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TextBox 26"/>
            <p:cNvSpPr txBox="1"/>
            <p:nvPr/>
          </p:nvSpPr>
          <p:spPr>
            <a:xfrm>
              <a:off x="3966792" y="3198215"/>
              <a:ext cx="1273105" cy="461665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th-TH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ครั้งที่ 2</a:t>
              </a:r>
              <a:endParaRPr lang="th-TH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9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20/32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32072"/>
            <a:ext cx="2304256" cy="43204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94906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การเปลี่ยนแปลงสภาพแวดล้อม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94065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 การเปลี่ยนแปลงคุณภาพน้ำ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128586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1.1.4	การวิเคราะห์การถดถอยพหุคูณ (</a:t>
            </a:r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Multiple  </a:t>
            </a:r>
          </a:p>
          <a:p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 regression analysis)</a:t>
            </a:r>
            <a:endParaRPr lang="th-TH" sz="2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2071678"/>
            <a:ext cx="8964488" cy="424731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ครั้งที่ 1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ความโปร่งใส และพี</a:t>
            </a:r>
            <a:r>
              <a:rPr lang="th-TH" sz="2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เอช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(ท้องน้ำ) มีอิทธิพลต่อความชุกชุม 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    สัตว์หน้าดินร้อยละ 60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(R</a:t>
            </a:r>
            <a:r>
              <a:rPr lang="en-US" sz="2200" b="1" baseline="3000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= 0.60)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   Benthos(log) = 5.462 - 0.017 Trans – 0.032 pH-B</a:t>
            </a:r>
            <a:endParaRPr lang="th-TH" sz="22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ครั้งที่ 2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ความโปร่งใส ชนิดตะกอนดิน ความเป็นด่าง และออกซิเจน 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    ละลาย (ผิวน้ำ) มีอิทธิพลต่อความชุกชุมสัตว์หน้าดินร้อยละ  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    66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(R</a:t>
            </a:r>
            <a:r>
              <a:rPr lang="en-US" sz="2200" b="1" baseline="3000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= 0.66)        </a:t>
            </a:r>
          </a:p>
          <a:p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    Benthos(log) = 3.067-0.011 Trans-0.583 </a:t>
            </a:r>
            <a:r>
              <a:rPr lang="en-US" sz="2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Sed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-type        </a:t>
            </a:r>
          </a:p>
          <a:p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                               -0.021 </a:t>
            </a:r>
            <a:r>
              <a:rPr lang="en-US" sz="2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Alk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+ 0.207 DO-T</a:t>
            </a:r>
            <a:endParaRPr lang="th-TH" sz="22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endParaRPr lang="th-TH" sz="22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ครั้งที่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3: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อุณหภูมิ (ท้องน้ำ)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OM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และแอมโมเนียรวมตะกอนดิน 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    มีอิทธิพลต่อความชุกชุมสัตว์หน้าดินร้อยละ 40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(R</a:t>
            </a:r>
            <a:r>
              <a:rPr lang="en-US" sz="2200" b="1" baseline="3000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= 0.40)</a:t>
            </a:r>
            <a:endParaRPr lang="th-TH" sz="22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21/32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 descr="st_mean_tan-so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4676" y="1412775"/>
            <a:ext cx="4389812" cy="4911987"/>
          </a:xfrm>
          <a:prstGeom prst="rect">
            <a:avLst/>
          </a:prstGeom>
        </p:spPr>
      </p:pic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32072"/>
            <a:ext cx="2304256" cy="43204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94906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การเปลี่ยนแปลงสภาพแวดล้อม</a:t>
            </a:r>
          </a:p>
        </p:txBody>
      </p:sp>
      <p:pic>
        <p:nvPicPr>
          <p:cNvPr id="11" name="รูปภาพ 10" descr="st_mean_ph-so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412776"/>
            <a:ext cx="4376011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รูปภาพ 12" descr="st_mean_o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369344"/>
            <a:ext cx="4440363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3568" y="94065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1.2 การเปลี่ยนแปลงคุณภาพตะกอนดิน (เชิงสถานี)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3161" y="116632"/>
            <a:ext cx="4996557" cy="6243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7504" y="1556792"/>
            <a:ext cx="8964488" cy="120032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พบว่า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พี</a:t>
            </a:r>
            <a:r>
              <a:rPr lang="th-TH" sz="2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เอช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ตะกอนดินมีความแตกต่างอย่างไม่มีนัยสำคัญ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(P&gt;0.05)</a:t>
            </a:r>
          </a:p>
          <a:p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แอมโมเนียรวมตะกอนดิน และ </a:t>
            </a:r>
            <a:r>
              <a:rPr lang="th-TH" sz="2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อินทรีย์วัตถุ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มีความแตกต่างอย่าง 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มีนัยสำคัญ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(P&lt;0.05)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</a:t>
            </a:r>
          </a:p>
        </p:txBody>
      </p:sp>
      <p:sp>
        <p:nvSpPr>
          <p:cNvPr id="14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22/32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32072"/>
            <a:ext cx="2304256" cy="43204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94906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การเปลี่ยนแปลงสภาพแวดล้อม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940658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1.3 การเปลี่ยนแปลงความชุกชุมสัตว์หน้าดิน (เชิงสถานี)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0" y="1484784"/>
            <a:ext cx="8064896" cy="86177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พบว่า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ความชุกชุมสัตว์หน้าดินมีความแตกต่างอย่างมีนัยสำคัญ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(P&lt;0.05)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</a:t>
            </a:r>
          </a:p>
        </p:txBody>
      </p:sp>
      <p:grpSp>
        <p:nvGrpSpPr>
          <p:cNvPr id="16" name="กลุ่ม 15"/>
          <p:cNvGrpSpPr/>
          <p:nvPr/>
        </p:nvGrpSpPr>
        <p:grpSpPr>
          <a:xfrm>
            <a:off x="107504" y="1500174"/>
            <a:ext cx="8928992" cy="4914981"/>
            <a:chOff x="107504" y="1412775"/>
            <a:chExt cx="8928992" cy="4914981"/>
          </a:xfrm>
        </p:grpSpPr>
        <p:pic>
          <p:nvPicPr>
            <p:cNvPr id="14" name="รูปภาพ 13" descr="st_mean_be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504" y="1412775"/>
              <a:ext cx="4392488" cy="49149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รูปภาพ 14" descr="st_mean_ben-pe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0486" y="1412776"/>
              <a:ext cx="4376010" cy="48965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9" name="กลุ่ม 18"/>
          <p:cNvGrpSpPr/>
          <p:nvPr/>
        </p:nvGrpSpPr>
        <p:grpSpPr>
          <a:xfrm>
            <a:off x="165224" y="1428736"/>
            <a:ext cx="8903172" cy="4959896"/>
            <a:chOff x="755576" y="1421909"/>
            <a:chExt cx="8903172" cy="4959896"/>
          </a:xfrm>
        </p:grpSpPr>
        <p:pic>
          <p:nvPicPr>
            <p:cNvPr id="17" name="รูปภาพ 16" descr="st_mean_ben_lo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576" y="1421909"/>
              <a:ext cx="4432627" cy="4959896"/>
            </a:xfrm>
            <a:prstGeom prst="rect">
              <a:avLst/>
            </a:prstGeom>
          </p:spPr>
        </p:pic>
        <p:pic>
          <p:nvPicPr>
            <p:cNvPr id="18" name="รูปภาพ 17" descr="st_mean_ben-pel_lo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2080" y="1495237"/>
              <a:ext cx="4366668" cy="4886091"/>
            </a:xfrm>
            <a:prstGeom prst="rect">
              <a:avLst/>
            </a:prstGeom>
          </p:spPr>
        </p:pic>
      </p:grpSp>
      <p:sp>
        <p:nvSpPr>
          <p:cNvPr id="20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23/32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32072"/>
            <a:ext cx="2304256" cy="43204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94906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การเปลี่ยนแปลงสภาพแวดล้อม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940658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1.3 การเปลี่ยนแปลงองค์ประกอบสัตว์หน้าดิน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0" y="1484784"/>
            <a:ext cx="8064896" cy="86177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พบว่า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องค์ประกอบสัตว์หน้าดินมีการเปลี่ยนแปลงเล็กน้อย หอยสองฝาพบมากที่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SR5, </a:t>
            </a:r>
            <a:r>
              <a:rPr lang="en-US" sz="2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Tanaidacea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พบเกือบทุกสถานี                        </a:t>
            </a:r>
          </a:p>
        </p:txBody>
      </p:sp>
      <p:pic>
        <p:nvPicPr>
          <p:cNvPr id="16" name="รูปภาพ 15" descr="ben-1_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2500306"/>
            <a:ext cx="3376159" cy="3775886"/>
          </a:xfrm>
          <a:prstGeom prst="rect">
            <a:avLst/>
          </a:prstGeom>
        </p:spPr>
      </p:pic>
      <p:pic>
        <p:nvPicPr>
          <p:cNvPr id="19" name="รูปภาพ 18" descr="ben-2_c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2500306"/>
            <a:ext cx="3398530" cy="3763763"/>
          </a:xfrm>
          <a:prstGeom prst="rect">
            <a:avLst/>
          </a:prstGeom>
        </p:spPr>
      </p:pic>
      <p:pic>
        <p:nvPicPr>
          <p:cNvPr id="20" name="รูปภาพ 19" descr="ben-3_co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402" y="2494398"/>
            <a:ext cx="3359630" cy="3720684"/>
          </a:xfrm>
          <a:prstGeom prst="rect">
            <a:avLst/>
          </a:prstGeom>
        </p:spPr>
      </p:pic>
      <p:sp>
        <p:nvSpPr>
          <p:cNvPr id="11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24/32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32072"/>
            <a:ext cx="2304256" cy="43204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94906"/>
            <a:ext cx="846274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การเปลี่ยนแปลงสภาพแวดล้อมต่อกิจกรรมฟาร์มทะเลโดยชุมชน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957188"/>
            <a:ext cx="738889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</a:t>
            </a:r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การเลือกชนิดสัตว์น้ำและพื้นที่ปล่อยพันธุ์สัตว์น้ำ</a:t>
            </a:r>
          </a:p>
        </p:txBody>
      </p:sp>
      <p:pic>
        <p:nvPicPr>
          <p:cNvPr id="11" name="รูปภาพ 10" descr="salt-2_5p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8" y="1446648"/>
            <a:ext cx="4382135" cy="485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รูปภาพ 11" descr="salt-2_5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021" y="1428736"/>
            <a:ext cx="4382135" cy="485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รูปภาพ 12" descr="salt-2_5pp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447094"/>
            <a:ext cx="4339312" cy="485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รูปภาพ 14" descr="salt-2_5pp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6" y="1428736"/>
            <a:ext cx="4339312" cy="4853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รูปภาพ 16" descr="salt-2_5pp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438" y="1428736"/>
            <a:ext cx="4339311" cy="4853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1560" y="1357298"/>
            <a:ext cx="8318158" cy="86177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พบว่า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เมื่อสิ่งแวดล้อมเปลี่ยนไปมีผลต่อการดำเนินกิจกรรม    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ฟาร์มทะเลโดยชุมชน                       </a:t>
            </a:r>
          </a:p>
        </p:txBody>
      </p:sp>
      <p:sp>
        <p:nvSpPr>
          <p:cNvPr id="14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25/32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32072"/>
            <a:ext cx="2304256" cy="43204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ผลการศึกษา</a:t>
            </a:r>
            <a:endParaRPr lang="th-TH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94906"/>
            <a:ext cx="846274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การเปลี่ยนแปลงสภาพแวดล้อมต่อกิจกรรมฟาร์มทะเลโดยชุมชน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957188"/>
            <a:ext cx="738889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th-TH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ผลกระทบต่อผลผลิตกุ้งกุลาดำ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472" y="1424218"/>
            <a:ext cx="8318158" cy="86177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พบว่า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เมื่อความเค็มน้ำลดต่ำลง มีผลทำให้ผลผลิตกุ้งกุลาดำลดลง</a:t>
            </a:r>
          </a:p>
          <a:p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ตามสมการของ ยง</a:t>
            </a:r>
            <a:r>
              <a:rPr lang="th-TH" sz="2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ยุทธ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และคณะ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(2554)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     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314" y="2506529"/>
            <a:ext cx="8715404" cy="422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tIns="72000" bIns="7200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ผลผลิตกุ้งกุลาดำ</a:t>
            </a:r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= </a:t>
            </a:r>
            <a:r>
              <a:rPr lang="th-TH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</a:t>
            </a:r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-22114.4</a:t>
            </a:r>
            <a:r>
              <a:rPr lang="th-TH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)</a:t>
            </a:r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+ 0.004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</a:t>
            </a:r>
            <a:r>
              <a:rPr lang="th-TH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จำนวนลูกกุ้ง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)</a:t>
            </a:r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+ 1230.2</a:t>
            </a:r>
            <a:r>
              <a:rPr lang="th-TH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(ความเค็ม)</a:t>
            </a:r>
            <a:endParaRPr lang="th-TH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574" y="3500438"/>
            <a:ext cx="8929718" cy="140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000100" y="5214950"/>
            <a:ext cx="7429552" cy="884070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tIns="72000" bIns="7200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ผลผลิตกุ้งกุลาดำ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(Fish Landing) = 16,365 </a:t>
            </a:r>
            <a:r>
              <a:rPr lang="th-TH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กก.</a:t>
            </a:r>
          </a:p>
          <a:p>
            <a:pPr algn="ctr"/>
            <a:r>
              <a:rPr lang="th-TH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ส่วนที่สูญเสีย 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=</a:t>
            </a:r>
            <a:r>
              <a:rPr lang="th-TH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76,159 </a:t>
            </a:r>
            <a:r>
              <a:rPr lang="th-TH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กก.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th-TH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26/32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รูปภาพ 3" descr="salt_prof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3624"/>
            <a:ext cx="4497957" cy="6361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331753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ผลผลิตกุ้งกุลาดำ</a:t>
            </a:r>
          </a:p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ปี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2549</a:t>
            </a:r>
            <a:endParaRPr lang="th-TH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1571612"/>
            <a:ext cx="3429024" cy="884070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tIns="72000" bIns="7200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ผลผลิตกุ้งกุลาดำ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= 16,365 </a:t>
            </a:r>
            <a:r>
              <a:rPr lang="th-TH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กก.</a:t>
            </a:r>
          </a:p>
        </p:txBody>
      </p:sp>
      <p:sp>
        <p:nvSpPr>
          <p:cNvPr id="15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27/32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79512" y="476672"/>
            <a:ext cx="7128792" cy="79208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สรุปและวิจารณ์ผล </a:t>
            </a:r>
            <a:endParaRPr kumimoji="0" lang="th-TH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370" y="1428737"/>
            <a:ext cx="8889630" cy="1877437"/>
          </a:xfrm>
          <a:prstGeom prst="rect">
            <a:avLst/>
          </a:prstGeom>
          <a:noFill/>
          <a:ln w="19050">
            <a:noFill/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คุณภาพน้ำมีความแตกต่างทั้งเชิงสถานี, ฤดูกาล, ผิวน้ำ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ท้องน้ำ</a:t>
            </a:r>
          </a:p>
          <a:p>
            <a:pPr>
              <a:buSzPct val="150000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ความเค็มเป็นตัวแปรที่สำคัญของทะเลสาบสงขลา</a:t>
            </a:r>
          </a:p>
          <a:p>
            <a:pPr>
              <a:buSzPct val="150000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ทั้งในด้านกิจกรรมฟาร์มทะเล และระบบนิเวศน์, คุณภาพ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น้ำโดยรวม</a:t>
            </a:r>
          </a:p>
          <a:p>
            <a:pPr>
              <a:buSzPct val="150000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อยู่ในเกณฑ์ดี มีสารอาหารสูงในบางพื้นที่ โดยระบบ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ภูมิสารสนเทศ </a:t>
            </a:r>
          </a:p>
          <a:p>
            <a:pPr>
              <a:buSzPct val="150000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สามารถแสดง และวิเคราะห์ข้อมูลเชิงพื้นที่ได้ดี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</a:t>
            </a:r>
            <a:endParaRPr lang="th-TH" sz="22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รูปภาพ 9" descr="SUC301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3250405"/>
            <a:ext cx="4143404" cy="3107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รูปภาพ 10" descr="SUC30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303982"/>
            <a:ext cx="4071966" cy="3053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รูปภาพ 11" descr="SUC30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3857628"/>
            <a:ext cx="3286148" cy="2464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28/32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79512" y="476672"/>
            <a:ext cx="7128792" cy="79208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สรุปและวิจารณ์ผล </a:t>
            </a:r>
            <a:endParaRPr kumimoji="0" lang="th-TH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370" y="1477020"/>
            <a:ext cx="8532472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ตะกอนดินทะเลสาบสงขลาส่วนใหญ่เป็นโคลน มี</a:t>
            </a:r>
            <a:r>
              <a:rPr lang="th-TH" sz="2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อินทรีย์วัตถุ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</a:t>
            </a:r>
            <a:endParaRPr lang="th-TH" sz="22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buSzPct val="150000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ปานกลาง เป็นแหล่งอาศัยของสัตว์หน้าดินที่สมบูรณ์         </a:t>
            </a:r>
          </a:p>
        </p:txBody>
      </p:sp>
      <p:pic>
        <p:nvPicPr>
          <p:cNvPr id="8" name="รูปภาพ 7" descr="SR34_ตะกอนเลนปกต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571744"/>
            <a:ext cx="4667283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รูปภาพ 8" descr="SUC3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80" y="4143404"/>
            <a:ext cx="2857488" cy="2143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รูปภาพ 9" descr="SUC30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2428868"/>
            <a:ext cx="2793174" cy="2094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29/32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รูปภาพ 18" descr="salt_2005_e1.jpg"/>
          <p:cNvPicPr>
            <a:picLocks noChangeAspect="1"/>
          </p:cNvPicPr>
          <p:nvPr/>
        </p:nvPicPr>
        <p:blipFill>
          <a:blip r:embed="rId2" cstate="print"/>
          <a:srcRect b="2873"/>
          <a:stretch>
            <a:fillRect/>
          </a:stretch>
        </p:blipFill>
        <p:spPr>
          <a:xfrm>
            <a:off x="179512" y="1412776"/>
            <a:ext cx="3458538" cy="48965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9512" y="148478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ความเค็มเฉลี่ย</a:t>
            </a:r>
          </a:p>
          <a:p>
            <a:pPr algn="ctr"/>
            <a:r>
              <a:rPr lang="th-TH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ปี 2548</a:t>
            </a:r>
            <a:endParaRPr lang="th-TH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1382" y="1340768"/>
            <a:ext cx="3929090" cy="203132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82880" tIns="182880" rIns="182880" bIns="18288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น้ำทะเลรุกเข้าทะเลสาบตอนกลาง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ปล่อยกุ้งกุลาดำมาก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~</a:t>
            </a: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40 ล้านตัว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ต้นทุน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~</a:t>
            </a: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6 ล้านบาท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ผลผลิตปี 48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~ </a:t>
            </a: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115,000 กก.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มูลค่า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~</a:t>
            </a: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28.75 ล้านบาท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ผลตอบแทน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~</a:t>
            </a:r>
            <a:r>
              <a:rPr lang="th-TH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379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%</a:t>
            </a:r>
            <a:endParaRPr lang="th-TH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3" name="รูปภาพ 22" descr="SUC30028.JPG"/>
          <p:cNvPicPr>
            <a:picLocks noChangeAspect="1"/>
          </p:cNvPicPr>
          <p:nvPr/>
        </p:nvPicPr>
        <p:blipFill>
          <a:blip r:embed="rId3" cstate="print">
            <a:lum bright="20000" contrast="30000"/>
          </a:blip>
          <a:stretch>
            <a:fillRect/>
          </a:stretch>
        </p:blipFill>
        <p:spPr>
          <a:xfrm>
            <a:off x="5181694" y="3418218"/>
            <a:ext cx="3854802" cy="2891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" descr="K:\images\รูปติดบัตรข้าราชการ\pic1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987824" y="3562103"/>
            <a:ext cx="2606839" cy="1955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ลูกศรขวา 24"/>
          <p:cNvSpPr/>
          <p:nvPr/>
        </p:nvSpPr>
        <p:spPr>
          <a:xfrm>
            <a:off x="3779912" y="2060848"/>
            <a:ext cx="864096" cy="72008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วงรี 10"/>
          <p:cNvSpPr/>
          <p:nvPr/>
        </p:nvSpPr>
        <p:spPr>
          <a:xfrm>
            <a:off x="683568" y="3140968"/>
            <a:ext cx="2160240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768752" cy="79208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ความสำคัญและที่มา (ต่อ)</a:t>
            </a:r>
            <a:endParaRPr lang="th-TH" sz="3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3/32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79512" y="476672"/>
            <a:ext cx="7128792" cy="79208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สรุปและวิจารณ์ผล </a:t>
            </a:r>
            <a:endParaRPr kumimoji="0" lang="th-TH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370" y="1428736"/>
            <a:ext cx="8532472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สัตว์หน้าดินมีความชุกชุมตลอดทั้งปี, แต่มีแนวโน้มลดลง เมื่อเป็น</a:t>
            </a:r>
          </a:p>
          <a:p>
            <a:pPr>
              <a:buSzPct val="150000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น้ำจืด, หอยสองฝามีความชุกชุมสูงสุด, </a:t>
            </a:r>
            <a:r>
              <a:rPr lang="en-US" sz="2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Tanaidacea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เป็นชนิดที่</a:t>
            </a:r>
          </a:p>
          <a:p>
            <a:pPr>
              <a:buSzPct val="150000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เด่น และมีความสำคัญในห่วงโซ่อาหาร พบมากทั้งปี         </a:t>
            </a:r>
          </a:p>
        </p:txBody>
      </p:sp>
      <p:pic>
        <p:nvPicPr>
          <p:cNvPr id="9" name="รูปภาพ 8" descr="SR34_ตะกอนเลนปกติ.JPG"/>
          <p:cNvPicPr>
            <a:picLocks noChangeAspect="1"/>
          </p:cNvPicPr>
          <p:nvPr/>
        </p:nvPicPr>
        <p:blipFill>
          <a:blip r:embed="rId2" cstate="print"/>
          <a:srcRect r="12755"/>
          <a:stretch>
            <a:fillRect/>
          </a:stretch>
        </p:blipFill>
        <p:spPr>
          <a:xfrm>
            <a:off x="214282" y="2714620"/>
            <a:ext cx="4071966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รูปภาพ 9" descr="SR34_ตะกอนเลนปกต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786057"/>
            <a:ext cx="4500594" cy="3375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รูปภาพ 10" descr="SUC30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4143380"/>
            <a:ext cx="2857488" cy="2143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30/32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79512" y="476672"/>
            <a:ext cx="7128792" cy="79208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สรุปและวิจารณ์ผล </a:t>
            </a:r>
            <a:endParaRPr kumimoji="0" lang="th-TH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370" y="1357298"/>
            <a:ext cx="8532472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lIns="182880" tIns="91440" bIns="9144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การเปลี่ยนแปลงความเค็มน้ำมีผลต่อการเลือกชนิดสัตว์น้ำ</a:t>
            </a:r>
          </a:p>
          <a:p>
            <a:pPr>
              <a:buSzPct val="150000"/>
            </a:pPr>
            <a:r>
              <a:rPr lang="th-TH" sz="2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การเลือกพื้นที่ และผลผลิตกุ้งกุลาดำ</a:t>
            </a:r>
          </a:p>
        </p:txBody>
      </p:sp>
      <p:pic>
        <p:nvPicPr>
          <p:cNvPr id="12" name="รูปภาพ 11" descr="salt-2_5p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330755"/>
            <a:ext cx="3571900" cy="3955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รูปภาพ 14" descr="SUC30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1565" y="2428868"/>
            <a:ext cx="3048021" cy="228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2" descr="K:\images\รูปติดบัตรข้าราชการ\pic1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72330" y="4857760"/>
            <a:ext cx="1809762" cy="135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31/32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แนวตั้ง 4"/>
          <p:cNvSpPr>
            <a:spLocks noGrp="1"/>
          </p:cNvSpPr>
          <p:nvPr>
            <p:ph type="title" orient="vert"/>
          </p:nvPr>
        </p:nvSpPr>
        <p:spPr>
          <a:xfrm>
            <a:off x="1441942" y="1344188"/>
            <a:ext cx="6059016" cy="165618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จบการนำเสนอ</a:t>
            </a:r>
            <a:br>
              <a:rPr lang="th-TH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th-TH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คำถาม และข้อเสนอแนะ</a:t>
            </a:r>
            <a:endParaRPr lang="th-TH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ชื่อเรื่องแนวตั้ง 4"/>
          <p:cNvSpPr txBox="1">
            <a:spLocks/>
          </p:cNvSpPr>
          <p:nvPr/>
        </p:nvSpPr>
        <p:spPr>
          <a:xfrm>
            <a:off x="1428728" y="2987262"/>
            <a:ext cx="6059016" cy="1656184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ขอบคุณที่ท่านให้ความสนใจ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สวัสดี</a:t>
            </a:r>
            <a:endParaRPr kumimoji="0" lang="th-TH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รูปภาพ 11" descr="salt_2006_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048" y="1430022"/>
            <a:ext cx="3347864" cy="4878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920244" y="249289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ปี 2549</a:t>
            </a:r>
            <a:endParaRPr lang="th-T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ลูกศรขวา 24"/>
          <p:cNvSpPr/>
          <p:nvPr/>
        </p:nvSpPr>
        <p:spPr>
          <a:xfrm>
            <a:off x="3563888" y="3356992"/>
            <a:ext cx="864096" cy="72008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รูปภาพ 13" descr="salt_2007_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5198" y="1413545"/>
            <a:ext cx="3359170" cy="4895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096708" y="249289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ปี 2550-55</a:t>
            </a:r>
            <a:endParaRPr lang="th-T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ลูกศรขวาท้ายขีด 15"/>
          <p:cNvSpPr/>
          <p:nvPr/>
        </p:nvSpPr>
        <p:spPr>
          <a:xfrm>
            <a:off x="7956376" y="3356992"/>
            <a:ext cx="864096" cy="720080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000100" y="1967203"/>
            <a:ext cx="2803824" cy="4616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  <a:cs typeface="Tahoma" pitchFamily="34" charset="0"/>
              </a:rPr>
              <a:t>สัตว์น้ำชนิดไหน </a:t>
            </a:r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  <a:cs typeface="Tahoma" pitchFamily="34" charset="0"/>
              </a:rPr>
              <a:t>?</a:t>
            </a:r>
            <a:endParaRPr lang="th-TH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2" descr="http://upload.wikimedia.org/wikipedia/th/timeline/7337e3c8340e5897e4793a8228e4472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44" y="4653136"/>
            <a:ext cx="7620000" cy="666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0" y="6021288"/>
            <a:ext cx="3456331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C000"/>
                </a:solidFill>
                <a:cs typeface="+mj-cs"/>
              </a:rPr>
              <a:t>http://th.wikipedia.org/wiki/</a:t>
            </a:r>
            <a:r>
              <a:rPr lang="th-TH" sz="1800" b="1" dirty="0" err="1" smtClean="0">
                <a:solidFill>
                  <a:srgbClr val="FFC000"/>
                </a:solidFill>
                <a:cs typeface="+mj-cs"/>
              </a:rPr>
              <a:t>ลานีญา</a:t>
            </a:r>
            <a:endParaRPr lang="th-TH" sz="1800" b="1" dirty="0">
              <a:solidFill>
                <a:srgbClr val="FFC000"/>
              </a:solidFill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13675" y="5445224"/>
            <a:ext cx="466025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1800" b="1" dirty="0" smtClean="0">
                <a:latin typeface="Tahoma" pitchFamily="34" charset="0"/>
                <a:cs typeface="Tahoma" pitchFamily="34" charset="0"/>
              </a:rPr>
              <a:t>เหตุการณ์</a:t>
            </a:r>
            <a:r>
              <a:rPr lang="th-TH" sz="1800" b="1" dirty="0" err="1" smtClean="0">
                <a:latin typeface="Tahoma" pitchFamily="34" charset="0"/>
                <a:cs typeface="Tahoma" pitchFamily="34" charset="0"/>
              </a:rPr>
              <a:t>ลานีญา</a:t>
            </a:r>
            <a:r>
              <a:rPr lang="th-TH" sz="1800" b="1" dirty="0" smtClean="0">
                <a:latin typeface="Tahoma" pitchFamily="34" charset="0"/>
                <a:cs typeface="Tahoma" pitchFamily="34" charset="0"/>
              </a:rPr>
              <a:t>ระหว่าง พ.ศ. 2493-2554</a:t>
            </a:r>
            <a:endParaRPr lang="th-TH" sz="1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ลูกศรลง 21"/>
          <p:cNvSpPr/>
          <p:nvPr/>
        </p:nvSpPr>
        <p:spPr>
          <a:xfrm>
            <a:off x="6660232" y="4077072"/>
            <a:ext cx="216024" cy="72008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768752" cy="79208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ความสำคัญและที่มา (ต่อ)</a:t>
            </a:r>
            <a:endParaRPr lang="th-TH" sz="3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7" name="กลุ่ม 26"/>
          <p:cNvGrpSpPr/>
          <p:nvPr/>
        </p:nvGrpSpPr>
        <p:grpSpPr>
          <a:xfrm>
            <a:off x="6948264" y="4479976"/>
            <a:ext cx="552694" cy="936104"/>
            <a:chOff x="6948264" y="4479976"/>
            <a:chExt cx="552694" cy="936104"/>
          </a:xfrm>
        </p:grpSpPr>
        <p:sp>
          <p:nvSpPr>
            <p:cNvPr id="23" name="สี่เหลี่ยมมุมมน 22"/>
            <p:cNvSpPr/>
            <p:nvPr/>
          </p:nvSpPr>
          <p:spPr>
            <a:xfrm>
              <a:off x="6948264" y="4479976"/>
              <a:ext cx="504056" cy="93610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สี่เหลี่ยมผืนผ้า 23"/>
            <p:cNvSpPr/>
            <p:nvPr/>
          </p:nvSpPr>
          <p:spPr>
            <a:xfrm>
              <a:off x="6995690" y="4578502"/>
              <a:ext cx="505268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4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?</a:t>
              </a:r>
              <a:endParaRPr lang="th-TH" sz="4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8" name="สี่เหลี่ยมผืนผ้า 27"/>
          <p:cNvSpPr/>
          <p:nvPr/>
        </p:nvSpPr>
        <p:spPr>
          <a:xfrm>
            <a:off x="4768572" y="1967203"/>
            <a:ext cx="2803824" cy="4616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  <a:cs typeface="Tahoma" pitchFamily="34" charset="0"/>
              </a:rPr>
              <a:t>บริเวณไหน </a:t>
            </a:r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  <a:cs typeface="Tahoma" pitchFamily="34" charset="0"/>
              </a:rPr>
              <a:t>?</a:t>
            </a:r>
            <a:endParaRPr lang="th-TH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4/32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7" name="กลุ่ม 16"/>
          <p:cNvGrpSpPr/>
          <p:nvPr/>
        </p:nvGrpSpPr>
        <p:grpSpPr>
          <a:xfrm>
            <a:off x="1343391" y="1951497"/>
            <a:ext cx="5676881" cy="4406461"/>
            <a:chOff x="1714480" y="1451431"/>
            <a:chExt cx="5676881" cy="4406461"/>
          </a:xfrm>
        </p:grpSpPr>
        <p:sp>
          <p:nvSpPr>
            <p:cNvPr id="19" name="รูปแบบอิสระ 18"/>
            <p:cNvSpPr/>
            <p:nvPr/>
          </p:nvSpPr>
          <p:spPr>
            <a:xfrm>
              <a:off x="1714480" y="1451431"/>
              <a:ext cx="5676881" cy="708272"/>
            </a:xfrm>
            <a:custGeom>
              <a:avLst/>
              <a:gdLst>
                <a:gd name="connsiteX0" fmla="*/ 0 w 5718629"/>
                <a:gd name="connsiteY0" fmla="*/ 0 h 885371"/>
                <a:gd name="connsiteX1" fmla="*/ 580572 w 5718629"/>
                <a:gd name="connsiteY1" fmla="*/ 885371 h 885371"/>
                <a:gd name="connsiteX2" fmla="*/ 5152572 w 5718629"/>
                <a:gd name="connsiteY2" fmla="*/ 885371 h 885371"/>
                <a:gd name="connsiteX3" fmla="*/ 5718629 w 5718629"/>
                <a:gd name="connsiteY3" fmla="*/ 29029 h 885371"/>
                <a:gd name="connsiteX4" fmla="*/ 0 w 5718629"/>
                <a:gd name="connsiteY4" fmla="*/ 0 h 885371"/>
                <a:gd name="connsiteX0" fmla="*/ 0 w 5647852"/>
                <a:gd name="connsiteY0" fmla="*/ 0 h 877193"/>
                <a:gd name="connsiteX1" fmla="*/ 509795 w 5647852"/>
                <a:gd name="connsiteY1" fmla="*/ 877193 h 877193"/>
                <a:gd name="connsiteX2" fmla="*/ 5081795 w 5647852"/>
                <a:gd name="connsiteY2" fmla="*/ 877193 h 877193"/>
                <a:gd name="connsiteX3" fmla="*/ 5647852 w 5647852"/>
                <a:gd name="connsiteY3" fmla="*/ 20851 h 877193"/>
                <a:gd name="connsiteX4" fmla="*/ 0 w 5647852"/>
                <a:gd name="connsiteY4" fmla="*/ 0 h 877193"/>
                <a:gd name="connsiteX0" fmla="*/ 0 w 5676881"/>
                <a:gd name="connsiteY0" fmla="*/ 8178 h 856342"/>
                <a:gd name="connsiteX1" fmla="*/ 538824 w 5676881"/>
                <a:gd name="connsiteY1" fmla="*/ 856342 h 856342"/>
                <a:gd name="connsiteX2" fmla="*/ 5110824 w 5676881"/>
                <a:gd name="connsiteY2" fmla="*/ 856342 h 856342"/>
                <a:gd name="connsiteX3" fmla="*/ 5676881 w 5676881"/>
                <a:gd name="connsiteY3" fmla="*/ 0 h 856342"/>
                <a:gd name="connsiteX4" fmla="*/ 0 w 5676881"/>
                <a:gd name="connsiteY4" fmla="*/ 8178 h 856342"/>
                <a:gd name="connsiteX0" fmla="*/ 0 w 5676881"/>
                <a:gd name="connsiteY0" fmla="*/ 8178 h 856342"/>
                <a:gd name="connsiteX1" fmla="*/ 538824 w 5676881"/>
                <a:gd name="connsiteY1" fmla="*/ 856342 h 856342"/>
                <a:gd name="connsiteX2" fmla="*/ 553338 w 5676881"/>
                <a:gd name="connsiteY2" fmla="*/ 856341 h 856342"/>
                <a:gd name="connsiteX3" fmla="*/ 5110824 w 5676881"/>
                <a:gd name="connsiteY3" fmla="*/ 856342 h 856342"/>
                <a:gd name="connsiteX4" fmla="*/ 5676881 w 5676881"/>
                <a:gd name="connsiteY4" fmla="*/ 0 h 856342"/>
                <a:gd name="connsiteX5" fmla="*/ 0 w 5676881"/>
                <a:gd name="connsiteY5" fmla="*/ 8178 h 856342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553338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1124810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1124810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76866"/>
                <a:gd name="connsiteX1" fmla="*/ 538824 w 5676881"/>
                <a:gd name="connsiteY1" fmla="*/ 856342 h 876866"/>
                <a:gd name="connsiteX2" fmla="*/ 1124810 w 5676881"/>
                <a:gd name="connsiteY2" fmla="*/ 856341 h 876866"/>
                <a:gd name="connsiteX3" fmla="*/ 5110824 w 5676881"/>
                <a:gd name="connsiteY3" fmla="*/ 856342 h 876866"/>
                <a:gd name="connsiteX4" fmla="*/ 5676881 w 5676881"/>
                <a:gd name="connsiteY4" fmla="*/ 0 h 876866"/>
                <a:gd name="connsiteX5" fmla="*/ 0 w 5676881"/>
                <a:gd name="connsiteY5" fmla="*/ 8178 h 876866"/>
                <a:gd name="connsiteX0" fmla="*/ 0 w 5676881"/>
                <a:gd name="connsiteY0" fmla="*/ 8178 h 876866"/>
                <a:gd name="connsiteX1" fmla="*/ 538824 w 5676881"/>
                <a:gd name="connsiteY1" fmla="*/ 856342 h 876866"/>
                <a:gd name="connsiteX2" fmla="*/ 1124810 w 5676881"/>
                <a:gd name="connsiteY2" fmla="*/ 856341 h 876866"/>
                <a:gd name="connsiteX3" fmla="*/ 5110824 w 5676881"/>
                <a:gd name="connsiteY3" fmla="*/ 856342 h 876866"/>
                <a:gd name="connsiteX4" fmla="*/ 5248264 w 5676881"/>
                <a:gd name="connsiteY4" fmla="*/ 844562 h 876866"/>
                <a:gd name="connsiteX5" fmla="*/ 5676881 w 5676881"/>
                <a:gd name="connsiteY5" fmla="*/ 0 h 876866"/>
                <a:gd name="connsiteX6" fmla="*/ 0 w 5676881"/>
                <a:gd name="connsiteY6" fmla="*/ 8178 h 876866"/>
                <a:gd name="connsiteX0" fmla="*/ 0 w 5676881"/>
                <a:gd name="connsiteY0" fmla="*/ 8178 h 876877"/>
                <a:gd name="connsiteX1" fmla="*/ 448353 w 5676881"/>
                <a:gd name="connsiteY1" fmla="*/ 856353 h 876877"/>
                <a:gd name="connsiteX2" fmla="*/ 1124810 w 5676881"/>
                <a:gd name="connsiteY2" fmla="*/ 856341 h 876877"/>
                <a:gd name="connsiteX3" fmla="*/ 5110824 w 5676881"/>
                <a:gd name="connsiteY3" fmla="*/ 856342 h 876877"/>
                <a:gd name="connsiteX4" fmla="*/ 5248264 w 5676881"/>
                <a:gd name="connsiteY4" fmla="*/ 844562 h 876877"/>
                <a:gd name="connsiteX5" fmla="*/ 5676881 w 5676881"/>
                <a:gd name="connsiteY5" fmla="*/ 0 h 876877"/>
                <a:gd name="connsiteX6" fmla="*/ 0 w 5676881"/>
                <a:gd name="connsiteY6" fmla="*/ 8178 h 87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76881" h="876877">
                  <a:moveTo>
                    <a:pt x="0" y="8178"/>
                  </a:moveTo>
                  <a:lnTo>
                    <a:pt x="448353" y="856353"/>
                  </a:lnTo>
                  <a:cubicBezTo>
                    <a:pt x="733528" y="876877"/>
                    <a:pt x="1025645" y="862529"/>
                    <a:pt x="1124810" y="856341"/>
                  </a:cubicBezTo>
                  <a:lnTo>
                    <a:pt x="5110824" y="856342"/>
                  </a:lnTo>
                  <a:lnTo>
                    <a:pt x="5248264" y="844562"/>
                  </a:lnTo>
                  <a:lnTo>
                    <a:pt x="5676881" y="0"/>
                  </a:lnTo>
                  <a:lnTo>
                    <a:pt x="0" y="8178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แพ</a:t>
              </a:r>
              <a:r>
                <a:rPr lang="th-TH" sz="2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ลงก์</a:t>
              </a:r>
              <a:r>
                <a:rPr lang="th-TH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ตอนพืช</a:t>
              </a:r>
              <a:endPara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1" name="รูปแบบอิสระ 20"/>
            <p:cNvSpPr/>
            <p:nvPr/>
          </p:nvSpPr>
          <p:spPr>
            <a:xfrm>
              <a:off x="2214514" y="2220672"/>
              <a:ext cx="4643470" cy="703844"/>
            </a:xfrm>
            <a:custGeom>
              <a:avLst/>
              <a:gdLst>
                <a:gd name="connsiteX0" fmla="*/ 0 w 5718629"/>
                <a:gd name="connsiteY0" fmla="*/ 0 h 885371"/>
                <a:gd name="connsiteX1" fmla="*/ 580572 w 5718629"/>
                <a:gd name="connsiteY1" fmla="*/ 885371 h 885371"/>
                <a:gd name="connsiteX2" fmla="*/ 5152572 w 5718629"/>
                <a:gd name="connsiteY2" fmla="*/ 885371 h 885371"/>
                <a:gd name="connsiteX3" fmla="*/ 5718629 w 5718629"/>
                <a:gd name="connsiteY3" fmla="*/ 29029 h 885371"/>
                <a:gd name="connsiteX4" fmla="*/ 0 w 5718629"/>
                <a:gd name="connsiteY4" fmla="*/ 0 h 885371"/>
                <a:gd name="connsiteX0" fmla="*/ 0 w 5647852"/>
                <a:gd name="connsiteY0" fmla="*/ 0 h 877193"/>
                <a:gd name="connsiteX1" fmla="*/ 509795 w 5647852"/>
                <a:gd name="connsiteY1" fmla="*/ 877193 h 877193"/>
                <a:gd name="connsiteX2" fmla="*/ 5081795 w 5647852"/>
                <a:gd name="connsiteY2" fmla="*/ 877193 h 877193"/>
                <a:gd name="connsiteX3" fmla="*/ 5647852 w 5647852"/>
                <a:gd name="connsiteY3" fmla="*/ 20851 h 877193"/>
                <a:gd name="connsiteX4" fmla="*/ 0 w 5647852"/>
                <a:gd name="connsiteY4" fmla="*/ 0 h 877193"/>
                <a:gd name="connsiteX0" fmla="*/ 0 w 5676881"/>
                <a:gd name="connsiteY0" fmla="*/ 8178 h 856342"/>
                <a:gd name="connsiteX1" fmla="*/ 538824 w 5676881"/>
                <a:gd name="connsiteY1" fmla="*/ 856342 h 856342"/>
                <a:gd name="connsiteX2" fmla="*/ 5110824 w 5676881"/>
                <a:gd name="connsiteY2" fmla="*/ 856342 h 856342"/>
                <a:gd name="connsiteX3" fmla="*/ 5676881 w 5676881"/>
                <a:gd name="connsiteY3" fmla="*/ 0 h 856342"/>
                <a:gd name="connsiteX4" fmla="*/ 0 w 5676881"/>
                <a:gd name="connsiteY4" fmla="*/ 8178 h 856342"/>
                <a:gd name="connsiteX0" fmla="*/ 0 w 5676881"/>
                <a:gd name="connsiteY0" fmla="*/ 8178 h 856342"/>
                <a:gd name="connsiteX1" fmla="*/ 538824 w 5676881"/>
                <a:gd name="connsiteY1" fmla="*/ 856342 h 856342"/>
                <a:gd name="connsiteX2" fmla="*/ 553338 w 5676881"/>
                <a:gd name="connsiteY2" fmla="*/ 856341 h 856342"/>
                <a:gd name="connsiteX3" fmla="*/ 5110824 w 5676881"/>
                <a:gd name="connsiteY3" fmla="*/ 856342 h 856342"/>
                <a:gd name="connsiteX4" fmla="*/ 5676881 w 5676881"/>
                <a:gd name="connsiteY4" fmla="*/ 0 h 856342"/>
                <a:gd name="connsiteX5" fmla="*/ 0 w 5676881"/>
                <a:gd name="connsiteY5" fmla="*/ 8178 h 856342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553338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1124810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1124810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76866"/>
                <a:gd name="connsiteX1" fmla="*/ 538824 w 5676881"/>
                <a:gd name="connsiteY1" fmla="*/ 856342 h 876866"/>
                <a:gd name="connsiteX2" fmla="*/ 1124810 w 5676881"/>
                <a:gd name="connsiteY2" fmla="*/ 856341 h 876866"/>
                <a:gd name="connsiteX3" fmla="*/ 5110824 w 5676881"/>
                <a:gd name="connsiteY3" fmla="*/ 856342 h 876866"/>
                <a:gd name="connsiteX4" fmla="*/ 5676881 w 5676881"/>
                <a:gd name="connsiteY4" fmla="*/ 0 h 876866"/>
                <a:gd name="connsiteX5" fmla="*/ 0 w 5676881"/>
                <a:gd name="connsiteY5" fmla="*/ 8178 h 876866"/>
                <a:gd name="connsiteX0" fmla="*/ 0 w 5676881"/>
                <a:gd name="connsiteY0" fmla="*/ 8178 h 876866"/>
                <a:gd name="connsiteX1" fmla="*/ 448674 w 5676881"/>
                <a:gd name="connsiteY1" fmla="*/ 856342 h 876866"/>
                <a:gd name="connsiteX2" fmla="*/ 1124810 w 5676881"/>
                <a:gd name="connsiteY2" fmla="*/ 856341 h 876866"/>
                <a:gd name="connsiteX3" fmla="*/ 5110824 w 5676881"/>
                <a:gd name="connsiteY3" fmla="*/ 856342 h 876866"/>
                <a:gd name="connsiteX4" fmla="*/ 5676881 w 5676881"/>
                <a:gd name="connsiteY4" fmla="*/ 0 h 876866"/>
                <a:gd name="connsiteX5" fmla="*/ 0 w 5676881"/>
                <a:gd name="connsiteY5" fmla="*/ 8178 h 876866"/>
                <a:gd name="connsiteX0" fmla="*/ 0 w 5767031"/>
                <a:gd name="connsiteY0" fmla="*/ 8179 h 876866"/>
                <a:gd name="connsiteX1" fmla="*/ 538824 w 5767031"/>
                <a:gd name="connsiteY1" fmla="*/ 856342 h 876866"/>
                <a:gd name="connsiteX2" fmla="*/ 1214960 w 5767031"/>
                <a:gd name="connsiteY2" fmla="*/ 856341 h 876866"/>
                <a:gd name="connsiteX3" fmla="*/ 5200974 w 5767031"/>
                <a:gd name="connsiteY3" fmla="*/ 856342 h 876866"/>
                <a:gd name="connsiteX4" fmla="*/ 5767031 w 5767031"/>
                <a:gd name="connsiteY4" fmla="*/ 0 h 876866"/>
                <a:gd name="connsiteX5" fmla="*/ 0 w 5767031"/>
                <a:gd name="connsiteY5" fmla="*/ 8179 h 876866"/>
                <a:gd name="connsiteX0" fmla="*/ 0 w 5857100"/>
                <a:gd name="connsiteY0" fmla="*/ 8179 h 876866"/>
                <a:gd name="connsiteX1" fmla="*/ 538824 w 5857100"/>
                <a:gd name="connsiteY1" fmla="*/ 856342 h 876866"/>
                <a:gd name="connsiteX2" fmla="*/ 1214960 w 5857100"/>
                <a:gd name="connsiteY2" fmla="*/ 856341 h 876866"/>
                <a:gd name="connsiteX3" fmla="*/ 5200974 w 5857100"/>
                <a:gd name="connsiteY3" fmla="*/ 856342 h 876866"/>
                <a:gd name="connsiteX4" fmla="*/ 5857100 w 5857100"/>
                <a:gd name="connsiteY4" fmla="*/ 0 h 876866"/>
                <a:gd name="connsiteX5" fmla="*/ 0 w 5857100"/>
                <a:gd name="connsiteY5" fmla="*/ 8179 h 876866"/>
                <a:gd name="connsiteX0" fmla="*/ 0 w 5857100"/>
                <a:gd name="connsiteY0" fmla="*/ 8179 h 876866"/>
                <a:gd name="connsiteX1" fmla="*/ 538824 w 5857100"/>
                <a:gd name="connsiteY1" fmla="*/ 856342 h 876866"/>
                <a:gd name="connsiteX2" fmla="*/ 1214960 w 5857100"/>
                <a:gd name="connsiteY2" fmla="*/ 856341 h 876866"/>
                <a:gd name="connsiteX3" fmla="*/ 5291043 w 5857100"/>
                <a:gd name="connsiteY3" fmla="*/ 856342 h 876866"/>
                <a:gd name="connsiteX4" fmla="*/ 5857100 w 5857100"/>
                <a:gd name="connsiteY4" fmla="*/ 0 h 876866"/>
                <a:gd name="connsiteX5" fmla="*/ 0 w 5857100"/>
                <a:gd name="connsiteY5" fmla="*/ 8179 h 876866"/>
                <a:gd name="connsiteX0" fmla="*/ 0 w 5857100"/>
                <a:gd name="connsiteY0" fmla="*/ 8179 h 891919"/>
                <a:gd name="connsiteX1" fmla="*/ 570311 w 5857100"/>
                <a:gd name="connsiteY1" fmla="*/ 871395 h 891919"/>
                <a:gd name="connsiteX2" fmla="*/ 1214960 w 5857100"/>
                <a:gd name="connsiteY2" fmla="*/ 856341 h 891919"/>
                <a:gd name="connsiteX3" fmla="*/ 5291043 w 5857100"/>
                <a:gd name="connsiteY3" fmla="*/ 856342 h 891919"/>
                <a:gd name="connsiteX4" fmla="*/ 5857100 w 5857100"/>
                <a:gd name="connsiteY4" fmla="*/ 0 h 891919"/>
                <a:gd name="connsiteX5" fmla="*/ 0 w 5857100"/>
                <a:gd name="connsiteY5" fmla="*/ 8179 h 891919"/>
                <a:gd name="connsiteX0" fmla="*/ 0 w 5857100"/>
                <a:gd name="connsiteY0" fmla="*/ 8179 h 871395"/>
                <a:gd name="connsiteX1" fmla="*/ 570311 w 5857100"/>
                <a:gd name="connsiteY1" fmla="*/ 871395 h 871395"/>
                <a:gd name="connsiteX2" fmla="*/ 1214960 w 5857100"/>
                <a:gd name="connsiteY2" fmla="*/ 856341 h 871395"/>
                <a:gd name="connsiteX3" fmla="*/ 5291043 w 5857100"/>
                <a:gd name="connsiteY3" fmla="*/ 856342 h 871395"/>
                <a:gd name="connsiteX4" fmla="*/ 5857100 w 5857100"/>
                <a:gd name="connsiteY4" fmla="*/ 0 h 871395"/>
                <a:gd name="connsiteX5" fmla="*/ 0 w 5857100"/>
                <a:gd name="connsiteY5" fmla="*/ 8179 h 87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7100" h="871395">
                  <a:moveTo>
                    <a:pt x="0" y="8179"/>
                  </a:moveTo>
                  <a:lnTo>
                    <a:pt x="570311" y="871395"/>
                  </a:lnTo>
                  <a:lnTo>
                    <a:pt x="1214960" y="856341"/>
                  </a:lnTo>
                  <a:lnTo>
                    <a:pt x="5291043" y="856342"/>
                  </a:lnTo>
                  <a:lnTo>
                    <a:pt x="5857100" y="0"/>
                  </a:lnTo>
                  <a:lnTo>
                    <a:pt x="0" y="8179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แพ</a:t>
              </a:r>
              <a:r>
                <a:rPr lang="th-TH" sz="2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ลงก์</a:t>
              </a:r>
              <a:r>
                <a:rPr lang="th-TH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ตอนสัตว์</a:t>
              </a:r>
              <a:endPara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" name="รูปแบบอิสระ 21"/>
            <p:cNvSpPr/>
            <p:nvPr/>
          </p:nvSpPr>
          <p:spPr>
            <a:xfrm>
              <a:off x="2714580" y="3006489"/>
              <a:ext cx="3643370" cy="696683"/>
            </a:xfrm>
            <a:custGeom>
              <a:avLst/>
              <a:gdLst>
                <a:gd name="connsiteX0" fmla="*/ 0 w 5718629"/>
                <a:gd name="connsiteY0" fmla="*/ 0 h 885371"/>
                <a:gd name="connsiteX1" fmla="*/ 580572 w 5718629"/>
                <a:gd name="connsiteY1" fmla="*/ 885371 h 885371"/>
                <a:gd name="connsiteX2" fmla="*/ 5152572 w 5718629"/>
                <a:gd name="connsiteY2" fmla="*/ 885371 h 885371"/>
                <a:gd name="connsiteX3" fmla="*/ 5718629 w 5718629"/>
                <a:gd name="connsiteY3" fmla="*/ 29029 h 885371"/>
                <a:gd name="connsiteX4" fmla="*/ 0 w 5718629"/>
                <a:gd name="connsiteY4" fmla="*/ 0 h 885371"/>
                <a:gd name="connsiteX0" fmla="*/ 0 w 5647852"/>
                <a:gd name="connsiteY0" fmla="*/ 0 h 877193"/>
                <a:gd name="connsiteX1" fmla="*/ 509795 w 5647852"/>
                <a:gd name="connsiteY1" fmla="*/ 877193 h 877193"/>
                <a:gd name="connsiteX2" fmla="*/ 5081795 w 5647852"/>
                <a:gd name="connsiteY2" fmla="*/ 877193 h 877193"/>
                <a:gd name="connsiteX3" fmla="*/ 5647852 w 5647852"/>
                <a:gd name="connsiteY3" fmla="*/ 20851 h 877193"/>
                <a:gd name="connsiteX4" fmla="*/ 0 w 5647852"/>
                <a:gd name="connsiteY4" fmla="*/ 0 h 877193"/>
                <a:gd name="connsiteX0" fmla="*/ 0 w 5676881"/>
                <a:gd name="connsiteY0" fmla="*/ 8178 h 856342"/>
                <a:gd name="connsiteX1" fmla="*/ 538824 w 5676881"/>
                <a:gd name="connsiteY1" fmla="*/ 856342 h 856342"/>
                <a:gd name="connsiteX2" fmla="*/ 5110824 w 5676881"/>
                <a:gd name="connsiteY2" fmla="*/ 856342 h 856342"/>
                <a:gd name="connsiteX3" fmla="*/ 5676881 w 5676881"/>
                <a:gd name="connsiteY3" fmla="*/ 0 h 856342"/>
                <a:gd name="connsiteX4" fmla="*/ 0 w 5676881"/>
                <a:gd name="connsiteY4" fmla="*/ 8178 h 856342"/>
                <a:gd name="connsiteX0" fmla="*/ 0 w 5676881"/>
                <a:gd name="connsiteY0" fmla="*/ 8178 h 856342"/>
                <a:gd name="connsiteX1" fmla="*/ 538824 w 5676881"/>
                <a:gd name="connsiteY1" fmla="*/ 856342 h 856342"/>
                <a:gd name="connsiteX2" fmla="*/ 553338 w 5676881"/>
                <a:gd name="connsiteY2" fmla="*/ 856341 h 856342"/>
                <a:gd name="connsiteX3" fmla="*/ 5110824 w 5676881"/>
                <a:gd name="connsiteY3" fmla="*/ 856342 h 856342"/>
                <a:gd name="connsiteX4" fmla="*/ 5676881 w 5676881"/>
                <a:gd name="connsiteY4" fmla="*/ 0 h 856342"/>
                <a:gd name="connsiteX5" fmla="*/ 0 w 5676881"/>
                <a:gd name="connsiteY5" fmla="*/ 8178 h 856342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553338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1124810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1124810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76866"/>
                <a:gd name="connsiteX1" fmla="*/ 538824 w 5676881"/>
                <a:gd name="connsiteY1" fmla="*/ 856342 h 876866"/>
                <a:gd name="connsiteX2" fmla="*/ 1124810 w 5676881"/>
                <a:gd name="connsiteY2" fmla="*/ 856341 h 876866"/>
                <a:gd name="connsiteX3" fmla="*/ 5110824 w 5676881"/>
                <a:gd name="connsiteY3" fmla="*/ 856342 h 876866"/>
                <a:gd name="connsiteX4" fmla="*/ 5676881 w 5676881"/>
                <a:gd name="connsiteY4" fmla="*/ 0 h 876866"/>
                <a:gd name="connsiteX5" fmla="*/ 0 w 5676881"/>
                <a:gd name="connsiteY5" fmla="*/ 8178 h 876866"/>
                <a:gd name="connsiteX0" fmla="*/ 0 w 5676881"/>
                <a:gd name="connsiteY0" fmla="*/ 8178 h 876866"/>
                <a:gd name="connsiteX1" fmla="*/ 538824 w 5676881"/>
                <a:gd name="connsiteY1" fmla="*/ 856342 h 876866"/>
                <a:gd name="connsiteX2" fmla="*/ 1124810 w 5676881"/>
                <a:gd name="connsiteY2" fmla="*/ 856341 h 876866"/>
                <a:gd name="connsiteX3" fmla="*/ 5008445 w 5676881"/>
                <a:gd name="connsiteY3" fmla="*/ 857462 h 876866"/>
                <a:gd name="connsiteX4" fmla="*/ 5676881 w 5676881"/>
                <a:gd name="connsiteY4" fmla="*/ 0 h 876866"/>
                <a:gd name="connsiteX5" fmla="*/ 0 w 5676881"/>
                <a:gd name="connsiteY5" fmla="*/ 8178 h 876866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1124810 w 5676881"/>
                <a:gd name="connsiteY2" fmla="*/ 856341 h 862529"/>
                <a:gd name="connsiteX3" fmla="*/ 5008445 w 5676881"/>
                <a:gd name="connsiteY3" fmla="*/ 85746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790469"/>
                <a:gd name="connsiteY0" fmla="*/ 8179 h 862529"/>
                <a:gd name="connsiteX1" fmla="*/ 652412 w 5790469"/>
                <a:gd name="connsiteY1" fmla="*/ 856342 h 862529"/>
                <a:gd name="connsiteX2" fmla="*/ 1238398 w 5790469"/>
                <a:gd name="connsiteY2" fmla="*/ 856341 h 862529"/>
                <a:gd name="connsiteX3" fmla="*/ 5122033 w 5790469"/>
                <a:gd name="connsiteY3" fmla="*/ 857462 h 862529"/>
                <a:gd name="connsiteX4" fmla="*/ 5790469 w 5790469"/>
                <a:gd name="connsiteY4" fmla="*/ 0 h 862529"/>
                <a:gd name="connsiteX5" fmla="*/ 0 w 5790469"/>
                <a:gd name="connsiteY5" fmla="*/ 8179 h 86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90469" h="862529">
                  <a:moveTo>
                    <a:pt x="0" y="8179"/>
                  </a:moveTo>
                  <a:lnTo>
                    <a:pt x="652412" y="856342"/>
                  </a:lnTo>
                  <a:cubicBezTo>
                    <a:pt x="942345" y="848350"/>
                    <a:pt x="1139233" y="862529"/>
                    <a:pt x="1238398" y="856341"/>
                  </a:cubicBezTo>
                  <a:lnTo>
                    <a:pt x="5122033" y="857462"/>
                  </a:lnTo>
                  <a:lnTo>
                    <a:pt x="5790469" y="0"/>
                  </a:lnTo>
                  <a:lnTo>
                    <a:pt x="0" y="817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สัตว์หน้าดิน</a:t>
              </a:r>
              <a:endPara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3" name="รูปแบบอิสระ 22"/>
            <p:cNvSpPr/>
            <p:nvPr/>
          </p:nvSpPr>
          <p:spPr>
            <a:xfrm>
              <a:off x="3190833" y="3792308"/>
              <a:ext cx="2714644" cy="708264"/>
            </a:xfrm>
            <a:custGeom>
              <a:avLst/>
              <a:gdLst>
                <a:gd name="connsiteX0" fmla="*/ 0 w 5718629"/>
                <a:gd name="connsiteY0" fmla="*/ 0 h 885371"/>
                <a:gd name="connsiteX1" fmla="*/ 580572 w 5718629"/>
                <a:gd name="connsiteY1" fmla="*/ 885371 h 885371"/>
                <a:gd name="connsiteX2" fmla="*/ 5152572 w 5718629"/>
                <a:gd name="connsiteY2" fmla="*/ 885371 h 885371"/>
                <a:gd name="connsiteX3" fmla="*/ 5718629 w 5718629"/>
                <a:gd name="connsiteY3" fmla="*/ 29029 h 885371"/>
                <a:gd name="connsiteX4" fmla="*/ 0 w 5718629"/>
                <a:gd name="connsiteY4" fmla="*/ 0 h 885371"/>
                <a:gd name="connsiteX0" fmla="*/ 0 w 5647852"/>
                <a:gd name="connsiteY0" fmla="*/ 0 h 877193"/>
                <a:gd name="connsiteX1" fmla="*/ 509795 w 5647852"/>
                <a:gd name="connsiteY1" fmla="*/ 877193 h 877193"/>
                <a:gd name="connsiteX2" fmla="*/ 5081795 w 5647852"/>
                <a:gd name="connsiteY2" fmla="*/ 877193 h 877193"/>
                <a:gd name="connsiteX3" fmla="*/ 5647852 w 5647852"/>
                <a:gd name="connsiteY3" fmla="*/ 20851 h 877193"/>
                <a:gd name="connsiteX4" fmla="*/ 0 w 5647852"/>
                <a:gd name="connsiteY4" fmla="*/ 0 h 877193"/>
                <a:gd name="connsiteX0" fmla="*/ 0 w 5676881"/>
                <a:gd name="connsiteY0" fmla="*/ 8178 h 856342"/>
                <a:gd name="connsiteX1" fmla="*/ 538824 w 5676881"/>
                <a:gd name="connsiteY1" fmla="*/ 856342 h 856342"/>
                <a:gd name="connsiteX2" fmla="*/ 5110824 w 5676881"/>
                <a:gd name="connsiteY2" fmla="*/ 856342 h 856342"/>
                <a:gd name="connsiteX3" fmla="*/ 5676881 w 5676881"/>
                <a:gd name="connsiteY3" fmla="*/ 0 h 856342"/>
                <a:gd name="connsiteX4" fmla="*/ 0 w 5676881"/>
                <a:gd name="connsiteY4" fmla="*/ 8178 h 856342"/>
                <a:gd name="connsiteX0" fmla="*/ 0 w 5676881"/>
                <a:gd name="connsiteY0" fmla="*/ 8178 h 856342"/>
                <a:gd name="connsiteX1" fmla="*/ 538824 w 5676881"/>
                <a:gd name="connsiteY1" fmla="*/ 856342 h 856342"/>
                <a:gd name="connsiteX2" fmla="*/ 553338 w 5676881"/>
                <a:gd name="connsiteY2" fmla="*/ 856341 h 856342"/>
                <a:gd name="connsiteX3" fmla="*/ 5110824 w 5676881"/>
                <a:gd name="connsiteY3" fmla="*/ 856342 h 856342"/>
                <a:gd name="connsiteX4" fmla="*/ 5676881 w 5676881"/>
                <a:gd name="connsiteY4" fmla="*/ 0 h 856342"/>
                <a:gd name="connsiteX5" fmla="*/ 0 w 5676881"/>
                <a:gd name="connsiteY5" fmla="*/ 8178 h 856342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553338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1124810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62529"/>
                <a:gd name="connsiteX1" fmla="*/ 538824 w 5676881"/>
                <a:gd name="connsiteY1" fmla="*/ 856342 h 862529"/>
                <a:gd name="connsiteX2" fmla="*/ 1124810 w 5676881"/>
                <a:gd name="connsiteY2" fmla="*/ 856341 h 862529"/>
                <a:gd name="connsiteX3" fmla="*/ 5110824 w 5676881"/>
                <a:gd name="connsiteY3" fmla="*/ 856342 h 862529"/>
                <a:gd name="connsiteX4" fmla="*/ 5676881 w 5676881"/>
                <a:gd name="connsiteY4" fmla="*/ 0 h 862529"/>
                <a:gd name="connsiteX5" fmla="*/ 0 w 5676881"/>
                <a:gd name="connsiteY5" fmla="*/ 8178 h 862529"/>
                <a:gd name="connsiteX0" fmla="*/ 0 w 5676881"/>
                <a:gd name="connsiteY0" fmla="*/ 8178 h 876866"/>
                <a:gd name="connsiteX1" fmla="*/ 538824 w 5676881"/>
                <a:gd name="connsiteY1" fmla="*/ 856342 h 876866"/>
                <a:gd name="connsiteX2" fmla="*/ 1124810 w 5676881"/>
                <a:gd name="connsiteY2" fmla="*/ 856341 h 876866"/>
                <a:gd name="connsiteX3" fmla="*/ 5110824 w 5676881"/>
                <a:gd name="connsiteY3" fmla="*/ 856342 h 876866"/>
                <a:gd name="connsiteX4" fmla="*/ 5676881 w 5676881"/>
                <a:gd name="connsiteY4" fmla="*/ 0 h 876866"/>
                <a:gd name="connsiteX5" fmla="*/ 0 w 5676881"/>
                <a:gd name="connsiteY5" fmla="*/ 8178 h 876866"/>
                <a:gd name="connsiteX0" fmla="*/ 0 w 6209009"/>
                <a:gd name="connsiteY0" fmla="*/ 8178 h 876866"/>
                <a:gd name="connsiteX1" fmla="*/ 538824 w 6209009"/>
                <a:gd name="connsiteY1" fmla="*/ 856342 h 876866"/>
                <a:gd name="connsiteX2" fmla="*/ 1124810 w 6209009"/>
                <a:gd name="connsiteY2" fmla="*/ 856341 h 876866"/>
                <a:gd name="connsiteX3" fmla="*/ 5110824 w 6209009"/>
                <a:gd name="connsiteY3" fmla="*/ 856342 h 876866"/>
                <a:gd name="connsiteX4" fmla="*/ 6209009 w 6209009"/>
                <a:gd name="connsiteY4" fmla="*/ 0 h 876866"/>
                <a:gd name="connsiteX5" fmla="*/ 0 w 6209009"/>
                <a:gd name="connsiteY5" fmla="*/ 8178 h 876866"/>
                <a:gd name="connsiteX0" fmla="*/ 0 w 6741296"/>
                <a:gd name="connsiteY0" fmla="*/ 8179 h 876866"/>
                <a:gd name="connsiteX1" fmla="*/ 1071111 w 6741296"/>
                <a:gd name="connsiteY1" fmla="*/ 856342 h 876866"/>
                <a:gd name="connsiteX2" fmla="*/ 1657097 w 6741296"/>
                <a:gd name="connsiteY2" fmla="*/ 856341 h 876866"/>
                <a:gd name="connsiteX3" fmla="*/ 5643111 w 6741296"/>
                <a:gd name="connsiteY3" fmla="*/ 856342 h 876866"/>
                <a:gd name="connsiteX4" fmla="*/ 6741296 w 6741296"/>
                <a:gd name="connsiteY4" fmla="*/ 0 h 876866"/>
                <a:gd name="connsiteX5" fmla="*/ 0 w 6741296"/>
                <a:gd name="connsiteY5" fmla="*/ 8179 h 876866"/>
                <a:gd name="connsiteX0" fmla="*/ 0 w 6741296"/>
                <a:gd name="connsiteY0" fmla="*/ 8179 h 876867"/>
                <a:gd name="connsiteX1" fmla="*/ 1071110 w 6741296"/>
                <a:gd name="connsiteY1" fmla="*/ 856343 h 876867"/>
                <a:gd name="connsiteX2" fmla="*/ 1657097 w 6741296"/>
                <a:gd name="connsiteY2" fmla="*/ 856341 h 876867"/>
                <a:gd name="connsiteX3" fmla="*/ 5643111 w 6741296"/>
                <a:gd name="connsiteY3" fmla="*/ 856342 h 876867"/>
                <a:gd name="connsiteX4" fmla="*/ 6741296 w 6741296"/>
                <a:gd name="connsiteY4" fmla="*/ 0 h 876867"/>
                <a:gd name="connsiteX5" fmla="*/ 0 w 6741296"/>
                <a:gd name="connsiteY5" fmla="*/ 8179 h 876867"/>
                <a:gd name="connsiteX0" fmla="*/ 0 w 6741296"/>
                <a:gd name="connsiteY0" fmla="*/ 8179 h 876867"/>
                <a:gd name="connsiteX1" fmla="*/ 1071110 w 6741296"/>
                <a:gd name="connsiteY1" fmla="*/ 856343 h 876867"/>
                <a:gd name="connsiteX2" fmla="*/ 1657097 w 6741296"/>
                <a:gd name="connsiteY2" fmla="*/ 856341 h 876867"/>
                <a:gd name="connsiteX3" fmla="*/ 5643111 w 6741296"/>
                <a:gd name="connsiteY3" fmla="*/ 856342 h 876867"/>
                <a:gd name="connsiteX4" fmla="*/ 6741296 w 6741296"/>
                <a:gd name="connsiteY4" fmla="*/ 0 h 876867"/>
                <a:gd name="connsiteX5" fmla="*/ 6719952 w 6741296"/>
                <a:gd name="connsiteY5" fmla="*/ 12919 h 876867"/>
                <a:gd name="connsiteX6" fmla="*/ 0 w 6741296"/>
                <a:gd name="connsiteY6" fmla="*/ 8179 h 87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41296" h="876867">
                  <a:moveTo>
                    <a:pt x="0" y="8179"/>
                  </a:moveTo>
                  <a:lnTo>
                    <a:pt x="1071110" y="856343"/>
                  </a:lnTo>
                  <a:cubicBezTo>
                    <a:pt x="1356285" y="876867"/>
                    <a:pt x="1557932" y="862529"/>
                    <a:pt x="1657097" y="856341"/>
                  </a:cubicBezTo>
                  <a:lnTo>
                    <a:pt x="5643111" y="856342"/>
                  </a:lnTo>
                  <a:lnTo>
                    <a:pt x="6741296" y="0"/>
                  </a:lnTo>
                  <a:lnTo>
                    <a:pt x="6719952" y="12919"/>
                  </a:lnTo>
                  <a:lnTo>
                    <a:pt x="0" y="8179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กุ้ง / ปลา</a:t>
              </a:r>
              <a:endPara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4" name="แผนผังลำดับงาน: ผสาน 23"/>
            <p:cNvSpPr/>
            <p:nvPr/>
          </p:nvSpPr>
          <p:spPr>
            <a:xfrm>
              <a:off x="3643306" y="4578124"/>
              <a:ext cx="1785950" cy="1279768"/>
            </a:xfrm>
            <a:prstGeom prst="flowChartMerg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คน</a:t>
              </a:r>
              <a:endPara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6" name="สี่เหลี่ยมผืนผ้า 25"/>
            <p:cNvSpPr/>
            <p:nvPr/>
          </p:nvSpPr>
          <p:spPr>
            <a:xfrm>
              <a:off x="2571736" y="2857496"/>
              <a:ext cx="4000528" cy="92869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7" name="ลูกศรขวา 26"/>
          <p:cNvSpPr/>
          <p:nvPr/>
        </p:nvSpPr>
        <p:spPr>
          <a:xfrm>
            <a:off x="99524" y="3071810"/>
            <a:ext cx="2240228" cy="1620000"/>
          </a:xfrm>
          <a:prstGeom prst="rightArrow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th-TH" b="1" dirty="0" smtClean="0">
              <a:ln w="50800"/>
              <a:solidFill>
                <a:schemeClr val="bg1"/>
              </a:solidFill>
            </a:endParaRPr>
          </a:p>
          <a:p>
            <a:pPr algn="ctr"/>
            <a:r>
              <a:rPr lang="th-TH" sz="1800" b="1" dirty="0" smtClean="0">
                <a:ln w="50800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สิ่งแวดล้อม</a:t>
            </a:r>
          </a:p>
          <a:p>
            <a:pPr algn="ctr"/>
            <a:r>
              <a:rPr lang="th-TH" sz="1800" b="1" dirty="0" smtClean="0">
                <a:ln w="50800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เปลี่ยนแปลง</a:t>
            </a:r>
          </a:p>
          <a:p>
            <a:pPr algn="ctr"/>
            <a:endParaRPr lang="th-TH" b="1" dirty="0">
              <a:ln w="50800"/>
              <a:solidFill>
                <a:schemeClr val="bg1"/>
              </a:solidFill>
            </a:endParaRPr>
          </a:p>
        </p:txBody>
      </p:sp>
      <p:sp>
        <p:nvSpPr>
          <p:cNvPr id="28" name="ลูกศรซ้าย 27"/>
          <p:cNvSpPr/>
          <p:nvPr/>
        </p:nvSpPr>
        <p:spPr>
          <a:xfrm>
            <a:off x="6012160" y="3033136"/>
            <a:ext cx="3024336" cy="1620000"/>
          </a:xfrm>
          <a:prstGeom prst="leftArrow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th-TH" b="1" dirty="0" smtClean="0">
              <a:ln w="50800"/>
              <a:solidFill>
                <a:schemeClr val="bg1"/>
              </a:solidFill>
            </a:endParaRPr>
          </a:p>
          <a:p>
            <a:pPr algn="ctr"/>
            <a:r>
              <a:rPr lang="th-TH" sz="1800" b="1" dirty="0" smtClean="0">
                <a:ln w="50800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แหล่งอาหารสำคัญของ</a:t>
            </a:r>
          </a:p>
          <a:p>
            <a:pPr algn="ctr"/>
            <a:r>
              <a:rPr lang="th-TH" sz="1800" b="1" dirty="0" smtClean="0">
                <a:ln w="50800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ปลาหน้าดิน และกุ้ง</a:t>
            </a:r>
          </a:p>
          <a:p>
            <a:pPr algn="ctr"/>
            <a:endParaRPr lang="th-TH" b="1" dirty="0">
              <a:ln w="50800"/>
              <a:solidFill>
                <a:schemeClr val="bg1"/>
              </a:solidFill>
            </a:endParaRPr>
          </a:p>
        </p:txBody>
      </p:sp>
      <p:sp>
        <p:nvSpPr>
          <p:cNvPr id="15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768752" cy="79208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ความสำคัญและที่มา (ต่อ)</a:t>
            </a:r>
            <a:endParaRPr lang="th-TH" sz="3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6314" y="3000372"/>
            <a:ext cx="135732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th-TH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5/32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7" descr="SUC30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996952"/>
            <a:ext cx="4318000" cy="3238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2411760" y="1484784"/>
            <a:ext cx="4104456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เทคโนโลยีภูมิ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สารสนเทศ </a:t>
            </a:r>
            <a:endParaRPr lang="th-TH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5" name="Group 36"/>
          <p:cNvGrpSpPr>
            <a:grpSpLocks/>
          </p:cNvGrpSpPr>
          <p:nvPr/>
        </p:nvGrpSpPr>
        <p:grpSpPr bwMode="auto">
          <a:xfrm>
            <a:off x="179388" y="2101403"/>
            <a:ext cx="1871662" cy="1471613"/>
            <a:chOff x="113" y="1570"/>
            <a:chExt cx="1179" cy="927"/>
          </a:xfrm>
          <a:solidFill>
            <a:srgbClr val="00B0F0"/>
          </a:solidFill>
        </p:grpSpPr>
        <p:sp>
          <p:nvSpPr>
            <p:cNvPr id="66" name="AutoShape 12"/>
            <p:cNvSpPr>
              <a:spLocks noChangeArrowheads="1"/>
            </p:cNvSpPr>
            <p:nvPr/>
          </p:nvSpPr>
          <p:spPr bwMode="auto">
            <a:xfrm rot="5400000">
              <a:off x="239" y="1444"/>
              <a:ext cx="927" cy="1179"/>
            </a:xfrm>
            <a:prstGeom prst="chevron">
              <a:avLst>
                <a:gd name="adj" fmla="val 25000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67" name="Text Box 9"/>
            <p:cNvSpPr txBox="1">
              <a:spLocks noChangeArrowheads="1"/>
            </p:cNvSpPr>
            <p:nvPr/>
          </p:nvSpPr>
          <p:spPr bwMode="auto">
            <a:xfrm>
              <a:off x="260" y="1874"/>
              <a:ext cx="815" cy="4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Tahoma" pitchFamily="34" charset="0"/>
                </a:rPr>
                <a:t>GI</a:t>
              </a: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Tahoma" pitchFamily="34" charset="0"/>
                </a:rPr>
                <a:t>S</a:t>
              </a:r>
              <a:endPara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8" name="Group 37"/>
          <p:cNvGrpSpPr>
            <a:grpSpLocks/>
          </p:cNvGrpSpPr>
          <p:nvPr/>
        </p:nvGrpSpPr>
        <p:grpSpPr bwMode="auto">
          <a:xfrm>
            <a:off x="166688" y="3429000"/>
            <a:ext cx="1871662" cy="1471613"/>
            <a:chOff x="105" y="2387"/>
            <a:chExt cx="1179" cy="927"/>
          </a:xfrm>
          <a:solidFill>
            <a:srgbClr val="00B050"/>
          </a:solidFill>
        </p:grpSpPr>
        <p:sp>
          <p:nvSpPr>
            <p:cNvPr id="69" name="AutoShape 13"/>
            <p:cNvSpPr>
              <a:spLocks noChangeArrowheads="1"/>
            </p:cNvSpPr>
            <p:nvPr/>
          </p:nvSpPr>
          <p:spPr bwMode="auto">
            <a:xfrm rot="5400000">
              <a:off x="231" y="2261"/>
              <a:ext cx="927" cy="1179"/>
            </a:xfrm>
            <a:prstGeom prst="chevron">
              <a:avLst>
                <a:gd name="adj" fmla="val 25000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70" name="Text Box 14"/>
            <p:cNvSpPr txBox="1">
              <a:spLocks noChangeArrowheads="1"/>
            </p:cNvSpPr>
            <p:nvPr/>
          </p:nvSpPr>
          <p:spPr bwMode="auto">
            <a:xfrm>
              <a:off x="252" y="2691"/>
              <a:ext cx="815" cy="4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Tahoma" pitchFamily="34" charset="0"/>
                </a:rPr>
                <a:t>R</a:t>
              </a: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Tahoma" pitchFamily="34" charset="0"/>
                </a:rPr>
                <a:t>S</a:t>
              </a:r>
              <a:endPara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1" name="Group 38"/>
          <p:cNvGrpSpPr>
            <a:grpSpLocks/>
          </p:cNvGrpSpPr>
          <p:nvPr/>
        </p:nvGrpSpPr>
        <p:grpSpPr bwMode="auto">
          <a:xfrm>
            <a:off x="141288" y="4797425"/>
            <a:ext cx="1871662" cy="1471613"/>
            <a:chOff x="89" y="3203"/>
            <a:chExt cx="1179" cy="92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2" name="AutoShape 15"/>
            <p:cNvSpPr>
              <a:spLocks noChangeArrowheads="1"/>
            </p:cNvSpPr>
            <p:nvPr/>
          </p:nvSpPr>
          <p:spPr bwMode="auto">
            <a:xfrm rot="5400000">
              <a:off x="215" y="3077"/>
              <a:ext cx="927" cy="1179"/>
            </a:xfrm>
            <a:prstGeom prst="chevron">
              <a:avLst>
                <a:gd name="adj" fmla="val 25000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73" name="Text Box 16"/>
            <p:cNvSpPr txBox="1">
              <a:spLocks noChangeArrowheads="1"/>
            </p:cNvSpPr>
            <p:nvPr/>
          </p:nvSpPr>
          <p:spPr bwMode="auto">
            <a:xfrm>
              <a:off x="236" y="3507"/>
              <a:ext cx="815" cy="4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Tahoma" pitchFamily="34" charset="0"/>
                </a:rPr>
                <a:t>GP</a:t>
              </a: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Tahoma" pitchFamily="34" charset="0"/>
                </a:rPr>
                <a:t>S</a:t>
              </a:r>
              <a:endPara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r="11706"/>
          <a:stretch>
            <a:fillRect/>
          </a:stretch>
        </p:blipFill>
        <p:spPr bwMode="auto">
          <a:xfrm>
            <a:off x="3484707" y="2304256"/>
            <a:ext cx="5551789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" name="Group 51"/>
          <p:cNvGrpSpPr>
            <a:grpSpLocks/>
          </p:cNvGrpSpPr>
          <p:nvPr/>
        </p:nvGrpSpPr>
        <p:grpSpPr bwMode="auto">
          <a:xfrm>
            <a:off x="4626421" y="2194471"/>
            <a:ext cx="4410075" cy="3106737"/>
            <a:chOff x="1338" y="845"/>
            <a:chExt cx="2778" cy="1957"/>
          </a:xfrm>
        </p:grpSpPr>
        <p:pic>
          <p:nvPicPr>
            <p:cNvPr id="93" name="Picture 47" descr="ikonos_koyo3"/>
            <p:cNvPicPr>
              <a:picLocks noChangeAspect="1" noChangeArrowheads="1"/>
            </p:cNvPicPr>
            <p:nvPr/>
          </p:nvPicPr>
          <p:blipFill>
            <a:blip r:embed="rId4" cstate="print"/>
            <a:srcRect l="1208"/>
            <a:stretch>
              <a:fillRect/>
            </a:stretch>
          </p:blipFill>
          <p:spPr bwMode="auto">
            <a:xfrm>
              <a:off x="1338" y="845"/>
              <a:ext cx="2778" cy="1957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94" name="Text Box 50"/>
            <p:cNvSpPr txBox="1">
              <a:spLocks noChangeArrowheads="1"/>
            </p:cNvSpPr>
            <p:nvPr/>
          </p:nvSpPr>
          <p:spPr bwMode="auto">
            <a:xfrm>
              <a:off x="1927" y="880"/>
              <a:ext cx="15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IKONOS</a:t>
              </a:r>
              <a:endParaRPr lang="th-TH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8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0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768752" cy="79208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ความสำคัญและที่มา (ต่อ)</a:t>
            </a:r>
            <a:endParaRPr lang="th-TH" sz="3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6/32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กลุ่ม 17"/>
          <p:cNvGrpSpPr/>
          <p:nvPr/>
        </p:nvGrpSpPr>
        <p:grpSpPr>
          <a:xfrm>
            <a:off x="228992" y="1412776"/>
            <a:ext cx="8735496" cy="4941167"/>
            <a:chOff x="228992" y="1412776"/>
            <a:chExt cx="8735496" cy="494116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99992" y="1412776"/>
              <a:ext cx="4464496" cy="29218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992" y="1412776"/>
              <a:ext cx="4054976" cy="25922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รูปภาพ 16" descr="st_blank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3808" y="2889284"/>
              <a:ext cx="3096344" cy="34646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8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0" name="กลุ่ม 19"/>
          <p:cNvGrpSpPr/>
          <p:nvPr/>
        </p:nvGrpSpPr>
        <p:grpSpPr>
          <a:xfrm>
            <a:off x="4427984" y="1412776"/>
            <a:ext cx="4451051" cy="4912168"/>
            <a:chOff x="4427984" y="1412776"/>
            <a:chExt cx="4451051" cy="491216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27984" y="3645024"/>
              <a:ext cx="4094807" cy="2679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0032" y="3068960"/>
              <a:ext cx="3995936" cy="25545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9" name="กลุ่ม 18"/>
            <p:cNvGrpSpPr/>
            <p:nvPr/>
          </p:nvGrpSpPr>
          <p:grpSpPr>
            <a:xfrm>
              <a:off x="5364088" y="1412776"/>
              <a:ext cx="3514947" cy="4195628"/>
              <a:chOff x="5364088" y="1412776"/>
              <a:chExt cx="3514947" cy="4195628"/>
            </a:xfrm>
          </p:grpSpPr>
          <p:pic>
            <p:nvPicPr>
              <p:cNvPr id="41" name="รูปภาพ 40" descr="st_blank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364088" y="1412776"/>
                <a:ext cx="3514947" cy="393305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7524328" y="5085184"/>
                <a:ext cx="478016" cy="52322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th-TH" b="1" dirty="0" smtClean="0">
                    <a:latin typeface="Tahoma" pitchFamily="34" charset="0"/>
                    <a:cs typeface="Tahoma" pitchFamily="34" charset="0"/>
                  </a:rPr>
                  <a:t>+</a:t>
                </a:r>
                <a:endParaRPr lang="th-TH" b="1" dirty="0"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0" name="ลูกศรขวา 39"/>
          <p:cNvSpPr/>
          <p:nvPr/>
        </p:nvSpPr>
        <p:spPr>
          <a:xfrm>
            <a:off x="3995936" y="1988840"/>
            <a:ext cx="1584176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1800" b="1" dirty="0" smtClean="0">
                <a:latin typeface="Tahoma" pitchFamily="34" charset="0"/>
                <a:cs typeface="Tahoma" pitchFamily="34" charset="0"/>
              </a:rPr>
              <a:t>นำเข้า </a:t>
            </a: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GIS</a:t>
            </a:r>
            <a:endParaRPr lang="th-TH" sz="1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1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768752" cy="79208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ความสำคัญและที่มา (ต่อ)</a:t>
            </a:r>
            <a:endParaRPr lang="th-TH" sz="3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107504" y="1916832"/>
            <a:ext cx="3672408" cy="4105213"/>
            <a:chOff x="467544" y="2132098"/>
            <a:chExt cx="3672408" cy="4105213"/>
          </a:xfrm>
        </p:grpSpPr>
        <p:pic>
          <p:nvPicPr>
            <p:cNvPr id="45" name="รูปภาพ 44" descr="st_blank.jpg"/>
            <p:cNvPicPr>
              <a:picLocks noChangeAspect="1"/>
            </p:cNvPicPr>
            <p:nvPr/>
          </p:nvPicPr>
          <p:blipFill>
            <a:blip r:embed="rId5" cstate="print"/>
            <a:srcRect r="50202"/>
            <a:stretch>
              <a:fillRect/>
            </a:stretch>
          </p:blipFill>
          <p:spPr>
            <a:xfrm>
              <a:off x="467544" y="2132098"/>
              <a:ext cx="3672408" cy="41052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691680" y="5661248"/>
              <a:ext cx="2161169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th-TH" sz="2000" b="1" dirty="0" smtClean="0">
                  <a:latin typeface="Tahoma" pitchFamily="34" charset="0"/>
                  <a:cs typeface="Tahoma" pitchFamily="34" charset="0"/>
                </a:rPr>
                <a:t>แบบจำลองพื้นผิว</a:t>
              </a:r>
              <a:endParaRPr lang="th-TH" sz="2000" b="1" dirty="0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9" name="ลูกศรซ้าย 48"/>
          <p:cNvSpPr/>
          <p:nvPr/>
        </p:nvSpPr>
        <p:spPr>
          <a:xfrm>
            <a:off x="3563888" y="4005064"/>
            <a:ext cx="2376264" cy="936104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Interpolate Grid</a:t>
            </a:r>
            <a:endParaRPr lang="th-TH" sz="1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7/32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544616" cy="79208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วัตถุประสงค์</a:t>
            </a:r>
            <a:endParaRPr lang="th-TH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971997"/>
            <a:ext cx="8460432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เพื่อทราบการเปลี่ยนแปลงสภาพแวดล้อมเชิงพื้นที่  </a:t>
            </a:r>
          </a:p>
          <a:p>
            <a:r>
              <a:rPr lang="th-TH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ในเขตฟาร์มทะเลกุ้งกุลาดำโดยชุมชน บริเวณ</a:t>
            </a:r>
          </a:p>
          <a:p>
            <a:r>
              <a:rPr lang="th-TH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ทะเลสาบสงขลาตอนกลาง โดยประยุกต์ใช้</a:t>
            </a:r>
          </a:p>
          <a:p>
            <a:r>
              <a:rPr lang="th-TH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เทคโนโลยีภูมิสารสนเทศ</a:t>
            </a:r>
            <a:endParaRPr lang="th-TH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4115707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SzPct val="150000"/>
              <a:buFont typeface="Arial" pitchFamily="34" charset="0"/>
              <a:buChar char="•"/>
            </a:pPr>
            <a:r>
              <a:rPr lang="th-TH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เพื่อวิเคราะห์ปัจจัยสิ่งแวดล้อมเชิงพื้นที่</a:t>
            </a:r>
          </a:p>
          <a:p>
            <a:r>
              <a:rPr lang="th-TH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ต่อกิจกรรมฟาร์มทะเลโดยชุมชน</a:t>
            </a:r>
          </a:p>
          <a:p>
            <a:r>
              <a:rPr lang="th-TH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บริเวณทะเลสาบสงขลาตอนกลาง</a:t>
            </a:r>
            <a:endParaRPr lang="th-TH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8/32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544616" cy="792088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วิธีดำเนินการ</a:t>
            </a:r>
            <a:endParaRPr lang="th-TH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ตัวยึดข้อความ 3"/>
          <p:cNvSpPr>
            <a:spLocks noGrp="1"/>
          </p:cNvSpPr>
          <p:nvPr>
            <p:ph type="body" sz="quarter" idx="11"/>
          </p:nvPr>
        </p:nvSpPr>
        <p:spPr>
          <a:xfrm>
            <a:off x="0" y="6485749"/>
            <a:ext cx="7740352" cy="37225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สถาบันวิจัยการเพาะเลี้ยงสัตว์น้ำชายฝั่ง, สำนักวิจัยและพัฒนาประมงชายฝั่ง, กรมประมง 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www.nicaonline.com</a:t>
            </a:r>
            <a:endParaRPr lang="th-TH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41277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พื้นที่ศึกษา</a:t>
            </a:r>
            <a:endParaRPr lang="th-TH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290" name="Picture 2" descr="D:\SR_MID_SKL\Images\overview_southern-2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3029540" cy="4014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1" name="กลุ่ม 20"/>
          <p:cNvGrpSpPr/>
          <p:nvPr/>
        </p:nvGrpSpPr>
        <p:grpSpPr>
          <a:xfrm>
            <a:off x="1475656" y="116632"/>
            <a:ext cx="7348785" cy="5945007"/>
            <a:chOff x="1475656" y="260648"/>
            <a:chExt cx="7348785" cy="5945007"/>
          </a:xfrm>
        </p:grpSpPr>
        <p:grpSp>
          <p:nvGrpSpPr>
            <p:cNvPr id="19" name="กลุ่ม 18"/>
            <p:cNvGrpSpPr/>
            <p:nvPr/>
          </p:nvGrpSpPr>
          <p:grpSpPr>
            <a:xfrm>
              <a:off x="1475656" y="332656"/>
              <a:ext cx="2592288" cy="5832648"/>
              <a:chOff x="1475656" y="332656"/>
              <a:chExt cx="2592288" cy="5832648"/>
            </a:xfrm>
          </p:grpSpPr>
          <p:cxnSp>
            <p:nvCxnSpPr>
              <p:cNvPr id="11" name="ตัวเชื่อมต่อตรง 10"/>
              <p:cNvCxnSpPr/>
              <p:nvPr/>
            </p:nvCxnSpPr>
            <p:spPr>
              <a:xfrm flipV="1">
                <a:off x="1475656" y="332656"/>
                <a:ext cx="2592288" cy="468052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" name="ตัวเชื่อมต่อตรง 13"/>
              <p:cNvCxnSpPr/>
              <p:nvPr/>
            </p:nvCxnSpPr>
            <p:spPr>
              <a:xfrm>
                <a:off x="1475656" y="5373216"/>
                <a:ext cx="2592288" cy="792088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9" name="สี่เหลี่ยมผืนผ้า 8"/>
              <p:cNvSpPr/>
              <p:nvPr/>
            </p:nvSpPr>
            <p:spPr>
              <a:xfrm>
                <a:off x="1475656" y="5013176"/>
                <a:ext cx="288032" cy="36004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12291" name="Picture 3" descr="D:\SR_MID_SKL\Images\Study_area_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67944" y="260648"/>
              <a:ext cx="4756497" cy="59450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3995936" y="6011996"/>
            <a:ext cx="511256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แผนที่พื้นที่ศึกษาและสถานีสำรวจ (</a:t>
            </a:r>
            <a:r>
              <a:rPr lang="en-US" sz="1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SR1-SR40</a:t>
            </a:r>
            <a:r>
              <a:rPr lang="th-TH" sz="1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th-TH" sz="1800" b="1" dirty="0" smtClean="0">
                <a:latin typeface="Tahoma" pitchFamily="34" charset="0"/>
                <a:cs typeface="Tahoma" pitchFamily="34" charset="0"/>
              </a:rPr>
              <a:t> </a:t>
            </a:r>
            <a:endParaRPr lang="th-TH" sz="1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ตัวยึดข้อความ 2"/>
          <p:cNvSpPr>
            <a:spLocks noGrp="1"/>
          </p:cNvSpPr>
          <p:nvPr>
            <p:ph type="body" sz="quarter" idx="10"/>
          </p:nvPr>
        </p:nvSpPr>
        <p:spPr>
          <a:xfrm>
            <a:off x="7740352" y="6493253"/>
            <a:ext cx="1368152" cy="33337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h-TH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หน้า 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9/32</a:t>
            </a:r>
            <a:endParaRPr lang="th-TH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ICA_0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3991</TotalTime>
  <Words>2059</Words>
  <Application>Microsoft Office PowerPoint</Application>
  <PresentationFormat>นำเสนอทางหน้าจอ (4:3)</PresentationFormat>
  <Paragraphs>295</Paragraphs>
  <Slides>32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32</vt:i4>
      </vt:variant>
    </vt:vector>
  </HeadingPairs>
  <TitlesOfParts>
    <vt:vector size="33" baseType="lpstr">
      <vt:lpstr>NICA_001</vt:lpstr>
      <vt:lpstr>การประยุกต์ใช้เทคโนโลยีภูมิสารสนเทศติดตามการเปลี่ยนแปลงสภาพแวดล้อมในเขตฟาร์มทะเล กุ้งกุลาดำชุมชน บริเวณทะเลสาบสงขลาตอนกลาง</vt:lpstr>
      <vt:lpstr>ความสำคัญและที่มา</vt:lpstr>
      <vt:lpstr>ความสำคัญและที่มา (ต่อ)</vt:lpstr>
      <vt:lpstr>ความสำคัญและที่มา (ต่อ)</vt:lpstr>
      <vt:lpstr>ความสำคัญและที่มา (ต่อ)</vt:lpstr>
      <vt:lpstr>ความสำคัญและที่มา (ต่อ)</vt:lpstr>
      <vt:lpstr>ความสำคัญและที่มา (ต่อ)</vt:lpstr>
      <vt:lpstr>วัตถุประสงค์</vt:lpstr>
      <vt:lpstr>วิธีดำเนินการ</vt:lpstr>
      <vt:lpstr>วิธีดำเนินการ (ต่อ)</vt:lpstr>
      <vt:lpstr>วิธีดำเนินการ (ต่อ)</vt:lpstr>
      <vt:lpstr>วิธีดำเนินการ (ต่อ)</vt:lpstr>
      <vt:lpstr>วิธีดำเนินการ (ต่อ)</vt:lpstr>
      <vt:lpstr>วิธีดำเนินการ (ต่อ)</vt:lpstr>
      <vt:lpstr>วิธีดำเนินการ (ต่อ)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จบการนำเสนอ คำถาม และข้อเสนอแนะ</vt:lpstr>
    </vt:vector>
  </TitlesOfParts>
  <Company>NICA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Pharanyu</dc:creator>
  <cp:lastModifiedBy>sr 02-06-54</cp:lastModifiedBy>
  <cp:revision>283</cp:revision>
  <dcterms:created xsi:type="dcterms:W3CDTF">2012-03-30T09:39:57Z</dcterms:created>
  <dcterms:modified xsi:type="dcterms:W3CDTF">2012-05-03T00:10:12Z</dcterms:modified>
</cp:coreProperties>
</file>