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9" r:id="rId12"/>
    <p:sldId id="303" r:id="rId13"/>
    <p:sldId id="258" r:id="rId14"/>
    <p:sldId id="260" r:id="rId15"/>
    <p:sldId id="262" r:id="rId16"/>
    <p:sldId id="263" r:id="rId17"/>
    <p:sldId id="264" r:id="rId18"/>
    <p:sldId id="265" r:id="rId19"/>
    <p:sldId id="275" r:id="rId20"/>
    <p:sldId id="291" r:id="rId21"/>
    <p:sldId id="292" r:id="rId22"/>
    <p:sldId id="304" r:id="rId23"/>
    <p:sldId id="305" r:id="rId24"/>
    <p:sldId id="306" r:id="rId25"/>
    <p:sldId id="307" r:id="rId26"/>
    <p:sldId id="293" r:id="rId27"/>
    <p:sldId id="294" r:id="rId28"/>
    <p:sldId id="295" r:id="rId29"/>
    <p:sldId id="308" r:id="rId30"/>
    <p:sldId id="309" r:id="rId31"/>
    <p:sldId id="297" r:id="rId32"/>
    <p:sldId id="298" r:id="rId33"/>
    <p:sldId id="299" r:id="rId34"/>
    <p:sldId id="311" r:id="rId35"/>
    <p:sldId id="314" r:id="rId36"/>
    <p:sldId id="300" r:id="rId37"/>
    <p:sldId id="301" r:id="rId38"/>
    <p:sldId id="302" r:id="rId39"/>
    <p:sldId id="312" r:id="rId40"/>
    <p:sldId id="313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1" autoAdjust="0"/>
    <p:restoredTop sz="94660"/>
  </p:normalViewPr>
  <p:slideViewPr>
    <p:cSldViewPr>
      <p:cViewPr varScale="1">
        <p:scale>
          <a:sx n="116" d="100"/>
          <a:sy n="116" d="100"/>
        </p:scale>
        <p:origin x="17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&#3626;&#3606;&#3636;&#3605;&#3636;%2076%20&#3592;&#3633;&#3591;&#3627;&#3623;&#3633;&#3604;\GPP\BCG%20&#3592;&#3633;&#3591;&#3627;&#3623;&#3633;&#3604;\BCG-&#3626;&#3591;&#3586;&#3621;&#363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421720744937419E-2"/>
          <c:y val="6.1423155293524885E-2"/>
          <c:w val="0.91648423257437706"/>
          <c:h val="0.910596099538190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'[BCG-สงขลา.xlsx]สงขลา'!$B$30</c:f>
              <c:strCache>
                <c:ptCount val="1"/>
                <c:pt idx="0">
                  <c:v>ยางพารา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3.7441497659906453E-2"/>
                  <c:y val="4.35594538024519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rgbClr val="FF0000"/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'[BCG-สงขลา.xlsx]สงขลา'!$C$30</c:f>
              <c:numCache>
                <c:formatCode>#,##0.00</c:formatCode>
                <c:ptCount val="1"/>
                <c:pt idx="0">
                  <c:v>75.228576379035758</c:v>
                </c:pt>
              </c:numCache>
            </c:numRef>
          </c:xVal>
          <c:yVal>
            <c:numRef>
              <c:f>'[BCG-สงขลา.xlsx]สงขลา'!$D$30</c:f>
              <c:numCache>
                <c:formatCode>#,##0.00</c:formatCode>
                <c:ptCount val="1"/>
                <c:pt idx="0">
                  <c:v>-8.4026640375139241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'[BCG-สงขลา.xlsx]สงขลา'!$B$31</c:f>
              <c:strCache>
                <c:ptCount val="1"/>
                <c:pt idx="0">
                  <c:v>ข้าว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'[BCG-สงขลา.xlsx]สงขลา'!$C$31</c:f>
              <c:numCache>
                <c:formatCode>#,##0.00</c:formatCode>
                <c:ptCount val="1"/>
                <c:pt idx="0">
                  <c:v>2.9389253823228132</c:v>
                </c:pt>
              </c:numCache>
            </c:numRef>
          </c:xVal>
          <c:yVal>
            <c:numRef>
              <c:f>'[BCG-สงขลา.xlsx]สงขลา'!$D$31</c:f>
              <c:numCache>
                <c:formatCode>#,##0.00</c:formatCode>
                <c:ptCount val="1"/>
                <c:pt idx="0">
                  <c:v>-12.891792928581914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'[BCG-สงขลา.xlsx]สงขลา'!$B$32</c:f>
              <c:strCache>
                <c:ptCount val="1"/>
                <c:pt idx="0">
                  <c:v>ทุเรียน</c:v>
                </c:pt>
              </c:strCache>
            </c:strRef>
          </c:tx>
          <c:spPr>
            <a:ln w="28575">
              <a:noFill/>
            </a:ln>
          </c:spPr>
          <c:xVal>
            <c:numRef>
              <c:f>'[BCG-สงขลา.xlsx]สงขลา'!$C$32</c:f>
              <c:numCache>
                <c:formatCode>#,##0.00</c:formatCode>
                <c:ptCount val="1"/>
                <c:pt idx="0">
                  <c:v>0.3341571031714119</c:v>
                </c:pt>
              </c:numCache>
            </c:numRef>
          </c:xVal>
          <c:yVal>
            <c:numRef>
              <c:f>'[BCG-สงขลา.xlsx]สงขลา'!$D$32</c:f>
              <c:numCache>
                <c:formatCode>#,##0.00</c:formatCode>
                <c:ptCount val="1"/>
                <c:pt idx="0">
                  <c:v>-13.560956862646648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'[BCG-สงขลา.xlsx]สงขลา'!$B$33</c:f>
              <c:strCache>
                <c:ptCount val="1"/>
                <c:pt idx="0">
                  <c:v>มะม่วง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2.4083196496989624E-2"/>
                  <c:y val="-3.529411764705885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'[BCG-สงขลา.xlsx]สงขลา'!$C$33</c:f>
              <c:numCache>
                <c:formatCode>#,##0.00</c:formatCode>
                <c:ptCount val="1"/>
                <c:pt idx="0">
                  <c:v>0.61417701541514391</c:v>
                </c:pt>
              </c:numCache>
            </c:numRef>
          </c:xVal>
          <c:yVal>
            <c:numRef>
              <c:f>'[BCG-สงขลา.xlsx]สงขลา'!$D$33</c:f>
              <c:numCache>
                <c:formatCode>#,##0.00</c:formatCode>
                <c:ptCount val="1"/>
                <c:pt idx="0">
                  <c:v>-19.817573351254143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'[BCG-สงขลา.xlsx]สงขลา'!$B$34</c:f>
              <c:strCache>
                <c:ptCount val="1"/>
                <c:pt idx="0">
                  <c:v>โคเนื้อ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6.5681444991789852E-3"/>
                  <c:y val="-7.8431372549019624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'[BCG-สงขลา.xlsx]สงขลา'!$C$34</c:f>
              <c:numCache>
                <c:formatCode>#,##0.00</c:formatCode>
                <c:ptCount val="1"/>
                <c:pt idx="0">
                  <c:v>5.2491803444961969</c:v>
                </c:pt>
              </c:numCache>
            </c:numRef>
          </c:xVal>
          <c:yVal>
            <c:numRef>
              <c:f>'[BCG-สงขลา.xlsx]สงขลา'!$D$34</c:f>
              <c:numCache>
                <c:formatCode>#,##0.00</c:formatCode>
                <c:ptCount val="1"/>
                <c:pt idx="0">
                  <c:v>-3.8044608743616037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'[BCG-สงขลา.xlsx]สงขลา'!$B$35</c:f>
              <c:strCache>
                <c:ptCount val="1"/>
                <c:pt idx="0">
                  <c:v>ไก่เนื้อ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970443349753696E-2"/>
                  <c:y val="-1.960784313725490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'[BCG-สงขลา.xlsx]สงขลา'!$C$35</c:f>
              <c:numCache>
                <c:formatCode>#,##0.00</c:formatCode>
                <c:ptCount val="1"/>
                <c:pt idx="0">
                  <c:v>2.3625670125716347</c:v>
                </c:pt>
              </c:numCache>
            </c:numRef>
          </c:xVal>
          <c:yVal>
            <c:numRef>
              <c:f>'[BCG-สงขลา.xlsx]สงขลา'!$D$35</c:f>
              <c:numCache>
                <c:formatCode>#,##0.00</c:formatCode>
                <c:ptCount val="1"/>
                <c:pt idx="0">
                  <c:v>-1.5897873069112609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'[BCG-สงขลา.xlsx]สงขลา'!$B$36</c:f>
              <c:strCache>
                <c:ptCount val="1"/>
                <c:pt idx="0">
                  <c:v>สุกร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'[BCG-สงขลา.xlsx]สงขลา'!$C$36</c:f>
              <c:numCache>
                <c:formatCode>#,##0.00</c:formatCode>
                <c:ptCount val="1"/>
                <c:pt idx="0">
                  <c:v>1.8955888251257125</c:v>
                </c:pt>
              </c:numCache>
            </c:numRef>
          </c:xVal>
          <c:yVal>
            <c:numRef>
              <c:f>'[BCG-สงขลา.xlsx]สงขลา'!$D$36</c:f>
              <c:numCache>
                <c:formatCode>#,##0.00</c:formatCode>
                <c:ptCount val="1"/>
                <c:pt idx="0">
                  <c:v>5.6953137250197683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'[BCG-สงขลา.xlsx]สงขลา'!$B$37</c:f>
              <c:strCache>
                <c:ptCount val="1"/>
                <c:pt idx="0">
                  <c:v>ไข่ไก่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7515051997810647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'[BCG-สงขลา.xlsx]สงขลา'!$C$37</c:f>
              <c:numCache>
                <c:formatCode>#,##0.00</c:formatCode>
                <c:ptCount val="1"/>
                <c:pt idx="0">
                  <c:v>6.4963662431883078</c:v>
                </c:pt>
              </c:numCache>
            </c:numRef>
          </c:xVal>
          <c:yVal>
            <c:numRef>
              <c:f>'[BCG-สงขลา.xlsx]สงขลา'!$D$37</c:f>
              <c:numCache>
                <c:formatCode>#,##0.00</c:formatCode>
                <c:ptCount val="1"/>
                <c:pt idx="0">
                  <c:v>-5.030861981502901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'[BCG-สงขลา.xlsx]สงขลา'!$B$38</c:f>
              <c:strCache>
                <c:ptCount val="1"/>
                <c:pt idx="0">
                  <c:v>การทำฟาร์มเลี้ยงกุ้งทะเล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2.7734921981163237E-2"/>
                  <c:y val="-2.74510763874723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'[BCG-สงขลา.xlsx]สงขลา'!$C$38</c:f>
              <c:numCache>
                <c:formatCode>#,##0.00</c:formatCode>
                <c:ptCount val="1"/>
                <c:pt idx="0">
                  <c:v>4.4330625152531882</c:v>
                </c:pt>
              </c:numCache>
            </c:numRef>
          </c:xVal>
          <c:yVal>
            <c:numRef>
              <c:f>'[BCG-สงขลา.xlsx]สงขลา'!$D$38</c:f>
              <c:numCache>
                <c:formatCode>#,##0.00</c:formatCode>
                <c:ptCount val="1"/>
                <c:pt idx="0">
                  <c:v>15.228913995110009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'[BCG-สงขลา.xlsx]สงขลา'!$B$39</c:f>
              <c:strCache>
                <c:ptCount val="1"/>
                <c:pt idx="0">
                  <c:v>ปาล์มน้ำมัน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'[BCG-สงขลา.xlsx]สงขลา'!$C$39</c:f>
              <c:numCache>
                <c:formatCode>#,##0.00</c:formatCode>
                <c:ptCount val="1"/>
                <c:pt idx="0">
                  <c:v>0.44739917941984186</c:v>
                </c:pt>
              </c:numCache>
            </c:numRef>
          </c:xVal>
          <c:yVal>
            <c:numRef>
              <c:f>'[BCG-สงขลา.xlsx]สงขลา'!$D$39</c:f>
              <c:numCache>
                <c:formatCode>#,##0.00</c:formatCode>
                <c:ptCount val="1"/>
                <c:pt idx="0">
                  <c:v>-19.900271711252572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1064176"/>
        <c:axId val="-1711072336"/>
      </c:scatterChart>
      <c:valAx>
        <c:axId val="-1711064176"/>
        <c:scaling>
          <c:orientation val="maxMin"/>
          <c:min val="-2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711072336"/>
        <c:crossesAt val="-6.94"/>
        <c:crossBetween val="midCat"/>
      </c:valAx>
      <c:valAx>
        <c:axId val="-1711072336"/>
        <c:scaling>
          <c:orientation val="minMax"/>
          <c:min val="-20"/>
        </c:scaling>
        <c:delete val="0"/>
        <c:axPos val="r"/>
        <c:numFmt formatCode="#,##0" sourceLinked="0"/>
        <c:majorTickMark val="out"/>
        <c:minorTickMark val="none"/>
        <c:tickLblPos val="nextTo"/>
        <c:crossAx val="-1711064176"/>
        <c:crossesAt val="10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>
          <a:latin typeface="TH SarabunPSK" pitchFamily="34" charset="-34"/>
          <a:cs typeface="TH SarabunPSK" pitchFamily="34" charset="-34"/>
        </a:defRPr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0.02303</cdr:x>
      <cdr:y>0.03894</cdr:y>
    </cdr:from>
    <cdr:to>
      <cdr:x>0.11266</cdr:x>
      <cdr:y>0.14337</cdr:y>
    </cdr:to>
    <cdr:pic>
      <cdr:nvPicPr>
        <cdr:cNvPr id="2" name="il_fi" descr="http://www.quickmba.com/images/strategy/matrix/bcg/growthshare.gif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24579" t="23864" r="54546" b="55303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6614" y="184326"/>
          <a:ext cx="609600" cy="494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0.91939</cdr:x>
      <cdr:y>0.03069</cdr:y>
    </cdr:from>
    <cdr:to>
      <cdr:x>0.99201</cdr:x>
      <cdr:y>0.14498</cdr:y>
    </cdr:to>
    <cdr:pic>
      <cdr:nvPicPr>
        <cdr:cNvPr id="3" name="il_fi" descr="http://www.quickmba.com/images/strategy/matrix/bcg/growthshare.gif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69697" t="23485" r="14141" b="5568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52614" y="145289"/>
          <a:ext cx="493877" cy="541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0.02303</cdr:x>
      <cdr:y>0.86771</cdr:y>
    </cdr:from>
    <cdr:to>
      <cdr:x>0.10744</cdr:x>
      <cdr:y>0.98089</cdr:y>
    </cdr:to>
    <cdr:pic>
      <cdr:nvPicPr>
        <cdr:cNvPr id="4" name="il_fi" descr="http://www.quickmba.com/images/strategy/matrix/bcg/growthshare.gif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18855" t="59469" r="48822" b="1515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6614" y="4107688"/>
          <a:ext cx="574069" cy="535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0.8967</cdr:x>
      <cdr:y>0.8961</cdr:y>
    </cdr:from>
    <cdr:to>
      <cdr:x>1</cdr:x>
      <cdr:y>0.99602</cdr:y>
    </cdr:to>
    <cdr:pic>
      <cdr:nvPicPr>
        <cdr:cNvPr id="5" name="il_fi" descr="http://www.quickmba.com/images/strategy/matrix/bcg/growthshare.gif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59932" t="63636" r="5051" b="1515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76875" y="3286125"/>
          <a:ext cx="630731" cy="366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19961D-F02E-4512-8815-7DBF1DD1F47E}" type="datetimeFigureOut">
              <a:rPr lang="th-TH"/>
              <a:pPr>
                <a:defRPr/>
              </a:pPr>
              <a:t>30/09/58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D6E3A2-EAA1-4DE2-844E-A435D9A077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564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7A66A198-4153-4BC6-8251-8CC3C3B62772}" type="slidenum">
              <a:rPr lang="en-GB" altLang="th-TH" sz="1200" smtClean="0"/>
              <a:pPr eaLnBrk="1" hangingPunct="1"/>
              <a:t>12</a:t>
            </a:fld>
            <a:endParaRPr lang="en-GB" altLang="th-TH" sz="1200" smtClean="0"/>
          </a:p>
        </p:txBody>
      </p:sp>
    </p:spTree>
    <p:extLst>
      <p:ext uri="{BB962C8B-B14F-4D97-AF65-F5344CB8AC3E}">
        <p14:creationId xmlns:p14="http://schemas.microsoft.com/office/powerpoint/2010/main" val="184976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134B-4FD1-4C65-A8DB-09A693891BCF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DF9B-33B4-4B88-876A-1107A8CDB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4D03-DD5B-427B-A891-1FFA34C6A70D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B03-A773-4DEC-9677-432628D92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9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8A80-3325-4F1C-A4F1-6BA661427789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1C86-2410-4CED-A8CE-1FF4417BE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2D1-0999-4F61-87C0-547029A1C16B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51BC-A184-4DDB-AFDD-A79BB4B4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BC54-8A20-457C-B62D-9643C83B8ED2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9F57-F613-4BE7-A9F9-580206294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C655-0B3B-4A60-AACC-527EEFFE8DCB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F7D6-6549-4018-9EF7-FE19A05F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22E9-63E6-4BE2-90EB-E3BD31ED2EEE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C212-629F-489B-9E1F-FA0D6F05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5A68-D414-49E0-9688-1A47C2482AF8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D821-B4DE-4FF9-A93F-599CF33A4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9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9EA6-1FCC-4586-938F-6CCF2DEAFDBE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206D-03EF-4C43-9CD2-A11C47355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B5FE-E68D-4350-B954-A85BDCCFDED0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43C1-7512-431E-800B-F6C824F8D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C69F-BA0A-4C6C-8A06-47BAD7FD89EC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3D5B-1378-4690-A4BE-48B5F0E84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A485D-4787-47B2-A1F1-C3287453EB56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95C98-82BD-4E2E-AE0B-D03B197C2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668338"/>
            <a:ext cx="3614738" cy="75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จังหวัดสงขลา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013" y="2105025"/>
            <a:ext cx="87122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เอกสารประกอบการประชุมหารือการการพัฒนาข้อมูลสถิติกลุ่มจังหวัดชายแดนภาคใต้ </a:t>
            </a:r>
          </a:p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เพื่อเตรียมการนำเสนอผู้ว่าราชการจังหวัด และคณะกรรมการสถิติกลุ่มจังหวัด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หัวข้อนำเสนอ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แนะนำโครงการ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ยุทธศาสตร์การพัฒนาจังหวัด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ศักยภาพกลุ่มจังหวัดชายแดนภาคใต้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400" b="1" dirty="0">
                <a:latin typeface="TH SarabunPSK" pitchFamily="34" charset="-34"/>
                <a:cs typeface="TH SarabunPSK" pitchFamily="34" charset="-34"/>
              </a:rPr>
              <a:t>Product Champion/ Value Chain  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ในประเด็นยุทธศาสตร์กลุ่มจังหวัด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400" b="1" dirty="0">
                <a:latin typeface="TH SarabunPSK" pitchFamily="34" charset="-34"/>
                <a:cs typeface="TH SarabunPSK" pitchFamily="34" charset="-34"/>
              </a:rPr>
              <a:t>Critical Success Factors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ในประเด็นยุทธศาสตร์กลุ่มจังหวัด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การดำเนินงานขั้นต่อไป</a:t>
            </a:r>
          </a:p>
          <a:p>
            <a:pPr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												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	19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มีนาคม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2557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03188"/>
            <a:ext cx="12334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-122238" y="6683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-122238" y="1125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-122238" y="18780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1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endParaRPr lang="en-US" altLang="th-TH">
              <a:latin typeface="Arial" pitchFamily="34" charset="0"/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1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endParaRPr lang="en-US" altLang="th-TH">
              <a:latin typeface="Arial" pitchFamily="34" charset="0"/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58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78FF070-5723-40FB-BC0B-51EDCBADC040}" type="slidenum">
              <a:rPr lang="th-TH" altLang="th-TH" sz="2400" b="1">
                <a:cs typeface="Cordia New" pitchFamily="34" charset="-34"/>
              </a:rPr>
              <a:pPr algn="r" eaLnBrk="1" hangingPunct="1"/>
              <a:t>1</a:t>
            </a:fld>
            <a:endParaRPr lang="th-TH" altLang="th-TH" sz="2400" b="1">
              <a:cs typeface="Cordia New" pitchFamily="34" charset="-34"/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307975" y="193675"/>
            <a:ext cx="707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24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โครงการการพัฒนาข้อมูลสถิติและสารสนเทศระดับพื้นที่ 76 จังหวัด/18 กลุ่มจังหวัด</a:t>
            </a:r>
          </a:p>
        </p:txBody>
      </p:sp>
      <p:pic>
        <p:nvPicPr>
          <p:cNvPr id="20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88975"/>
            <a:ext cx="11049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7063" r="18797" b="29779"/>
          <a:stretch>
            <a:fillRect/>
          </a:stretch>
        </p:blipFill>
        <p:spPr bwMode="auto">
          <a:xfrm>
            <a:off x="755576" y="2564904"/>
            <a:ext cx="7488832" cy="383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52400" y="498475"/>
            <a:ext cx="8763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ข้อมูลของสำนักงานคณะกรรมการพัฒนาการเศรษฐกิจและสังคมแห่งชาติ (สศช.) พบว่า</a:t>
            </a:r>
          </a:p>
          <a:p>
            <a:pPr algn="ctr" eaLnBrk="1" hangingPunct="1"/>
            <a:r>
              <a:rPr lang="th-TH" altLang="th-TH" sz="2000" b="1">
                <a:latin typeface="TH SarabunPSK" pitchFamily="34" charset="-34"/>
                <a:cs typeface="TH SarabunPSK" pitchFamily="34" charset="-34"/>
              </a:rPr>
              <a:t>โครงสร้างเศรษฐกิจจังหวัดสงขลา</a:t>
            </a:r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 ปี 2554 ขึ้นกับกิจกรรมการผลิตใน </a:t>
            </a:r>
            <a:r>
              <a:rPr lang="th-TH" altLang="th-TH" sz="2000" b="1" i="1" u="sng">
                <a:latin typeface="TH SarabunPSK" pitchFamily="34" charset="-34"/>
                <a:cs typeface="TH SarabunPSK" pitchFamily="34" charset="-34"/>
              </a:rPr>
              <a:t>3 สาขาการผลิตที่สำคัญ </a:t>
            </a:r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ได้แก่ สาขา </a:t>
            </a:r>
            <a:r>
              <a:rPr lang="th-TH" altLang="th-TH" sz="2000" b="1" i="1" u="sng">
                <a:latin typeface="TH SarabunPSK" pitchFamily="34" charset="-34"/>
                <a:cs typeface="TH SarabunPSK" pitchFamily="34" charset="-34"/>
              </a:rPr>
              <a:t>อุตสาหกรรม สาขาเกษตรกรรม และสาขาการขายส่ง การขายปลีก</a:t>
            </a:r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 คิดเป็นสัดส่วนร้อยละ 26.03 ร้อยละ 20.22 และร้อยละ 12.72  ตามลำดับ</a:t>
            </a:r>
          </a:p>
          <a:p>
            <a:pPr algn="ctr" eaLnBrk="1" hangingPunct="1">
              <a:spcBef>
                <a:spcPts val="600"/>
              </a:spcBef>
            </a:pPr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ทั้งนี้ </a:t>
            </a:r>
            <a:r>
              <a:rPr lang="th-TH" altLang="th-TH" sz="20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ปัจจัยหลักในการขับเคลื่อนเศรษฐกิจจังหวัด คือ </a:t>
            </a:r>
            <a:r>
              <a:rPr lang="th-TH" altLang="th-TH" sz="2000" b="1" u="sng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ภาคอุตสาหกรรม</a:t>
            </a:r>
            <a:r>
              <a:rPr lang="th-TH" altLang="th-TH" sz="20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 eaLnBrk="1" hangingPunct="1"/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altLang="th-TH" sz="20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กิจกรรมการผลิตที่สำคัญ คือ </a:t>
            </a:r>
            <a:r>
              <a:rPr lang="th-TH" altLang="th-TH" sz="2000" b="1" u="sng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อุตสาหกรรมที่ต่อเนื่องกับยางพารา และอุตสาหกรรมแปรรูปและถนอมสัตว์น้ำ</a:t>
            </a:r>
          </a:p>
          <a:p>
            <a:pPr algn="ctr" eaLnBrk="1" hangingPunct="1"/>
            <a:r>
              <a:rPr lang="th-TH" altLang="th-TH" sz="20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รองลงมาเป็นภาคเกษตรกรรม โดยพืชเศรษฐกิจที่สำคัญ คือ ยางพารา </a:t>
            </a:r>
            <a:endParaRPr lang="en-US" altLang="th-TH" sz="2000" b="1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450013" y="2747963"/>
            <a:ext cx="228600" cy="2286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-23813" y="6470650"/>
            <a:ext cx="8939213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50" u="sng" dirty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5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50" dirty="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50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50" dirty="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50" dirty="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0"/>
            <a:ext cx="7291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ภาพรวมศักยภาพด้านเศรษฐกิจของ จังหวัดสงขลา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71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BD42181-4BE5-45B6-A8A5-A8D476C8EBF6}" type="slidenum">
              <a:rPr lang="th-TH" altLang="th-TH" sz="2400" b="1">
                <a:cs typeface="Cordia New" pitchFamily="34" charset="-34"/>
              </a:rPr>
              <a:pPr algn="r" eaLnBrk="1" hangingPunct="1"/>
              <a:t>10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291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ศักยภาพภาคเกษตรกรรมในจังหวัดสงขลา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-23813" y="6470650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00" u="sng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28105" r="18678" b="22585"/>
          <a:stretch>
            <a:fillRect/>
          </a:stretch>
        </p:blipFill>
        <p:spPr bwMode="auto">
          <a:xfrm>
            <a:off x="-23813" y="381000"/>
            <a:ext cx="43640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875088" y="998538"/>
            <a:ext cx="4921250" cy="1323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โครงสร้างการผลิตสาขาเกษตรกรรม ประกอบด้วย</a:t>
            </a:r>
          </a:p>
          <a:p>
            <a:pPr algn="ctr" eaLnBrk="1" hangingPunct="1"/>
            <a:r>
              <a:rPr lang="th-TH" altLang="th-TH" sz="2000" b="1" u="sng">
                <a:latin typeface="TH SarabunPSK" pitchFamily="34" charset="-34"/>
                <a:cs typeface="TH SarabunPSK" pitchFamily="34" charset="-34"/>
              </a:rPr>
              <a:t>การเพาะปลูก การทำสวน และการเพาะพันธุ์พืช</a:t>
            </a:r>
          </a:p>
          <a:p>
            <a:pPr algn="ctr" eaLnBrk="1" hangingPunct="1"/>
            <a:r>
              <a:rPr lang="th-TH" altLang="th-TH" sz="2000" b="1" u="sng">
                <a:latin typeface="TH SarabunPSK" pitchFamily="34" charset="-34"/>
                <a:cs typeface="TH SarabunPSK" pitchFamily="34" charset="-34"/>
              </a:rPr>
              <a:t>มีสัดส่วนร้อยละ 89.03 โดยมียางพาราเป็นพืชเศรษฐกิจหลักที่สำคัญ</a:t>
            </a:r>
            <a:r>
              <a:rPr lang="th-TH" altLang="th-TH" sz="2000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รองลงมาเป็นการเลี้ยงสัตว์ สัดส่วนร้อยละ 9.56 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triped Right Arrow 2"/>
          <p:cNvSpPr/>
          <p:nvPr/>
        </p:nvSpPr>
        <p:spPr>
          <a:xfrm rot="10299173">
            <a:off x="3417888" y="1497013"/>
            <a:ext cx="457200" cy="3286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17590" r="19809" b="31808"/>
          <a:stretch>
            <a:fillRect/>
          </a:stretch>
        </p:blipFill>
        <p:spPr bwMode="auto">
          <a:xfrm>
            <a:off x="4089400" y="3238500"/>
            <a:ext cx="5021263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-23813" y="3124200"/>
            <a:ext cx="421481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1800" b="1" u="sng" dirty="0">
                <a:latin typeface="TH SarabunPSK" pitchFamily="34" charset="-34"/>
                <a:cs typeface="TH SarabunPSK" pitchFamily="34" charset="-34"/>
              </a:rPr>
              <a:t>จังหวัดสงขลามีพื้นที่การปลูกยางพาราจำนวน  2,081,360  ไร่ ซึ่งมีพื้นที่ปลูกมากเป็นอันดับที่ 3 ของประเทศ</a:t>
            </a:r>
            <a:r>
              <a:rPr lang="th-TH" alt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1800" dirty="0">
                <a:latin typeface="TH SarabunPSK" pitchFamily="34" charset="-34"/>
                <a:cs typeface="TH SarabunPSK" pitchFamily="34" charset="-34"/>
              </a:rPr>
              <a:t>รองจากจังหวัดนครศรีธรรมราชและจังหวัดสุราษฎร์ธานี </a:t>
            </a:r>
            <a:r>
              <a:rPr lang="th-TH" altLang="th-TH" sz="1800" b="1" u="sng" dirty="0">
                <a:latin typeface="TH SarabunPSK" pitchFamily="34" charset="-34"/>
                <a:cs typeface="TH SarabunPSK" pitchFamily="34" charset="-34"/>
              </a:rPr>
              <a:t>มีเกษตรกรประกอบอาชีพการทำสวนยางพาราจำนวน 87,645  ครัวเรือน </a:t>
            </a:r>
            <a:endParaRPr lang="en-US" altLang="th-TH" sz="1800" b="1" u="sng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altLang="th-TH" sz="800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en-US" altLang="th-TH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sz="1800" dirty="0">
                <a:latin typeface="TH SarabunPSK" pitchFamily="34" charset="-34"/>
                <a:cs typeface="TH SarabunPSK" pitchFamily="34" charset="-34"/>
              </a:rPr>
              <a:t>ทั้งนี้จากการที่ราคายางพาราสูงในช่วง 3-5 ปี ที่ผ่านมาเกษตรกรมีการปลูกยางพาราในพื้นที่ไม่เหมาะสม เช่น ปลูกในพื้นนาข้าว พื้นที่ลุ่ม น้ำขัง ทำให้ผลผลิตยางพาราเฉลี่ยต่อไรต่ำกว่าเดิม ซึ่งจากที่ผลิตได้  2</a:t>
            </a:r>
            <a:r>
              <a:rPr lang="en-US" altLang="th-TH" sz="1800" dirty="0">
                <a:latin typeface="TH SarabunPSK" pitchFamily="34" charset="-34"/>
                <a:cs typeface="TH SarabunPSK" pitchFamily="34" charset="-34"/>
              </a:rPr>
              <a:t>95</a:t>
            </a:r>
            <a:r>
              <a:rPr lang="th-TH" altLang="th-TH" sz="1800" dirty="0">
                <a:latin typeface="TH SarabunPSK" pitchFamily="34" charset="-34"/>
                <a:cs typeface="TH SarabunPSK" pitchFamily="34" charset="-34"/>
              </a:rPr>
              <a:t> กก./ไร่ เป็นผลผลิต </a:t>
            </a:r>
            <a:r>
              <a:rPr lang="en-US" altLang="th-TH" sz="1800" dirty="0">
                <a:latin typeface="TH SarabunPSK" pitchFamily="34" charset="-34"/>
                <a:cs typeface="TH SarabunPSK" pitchFamily="34" charset="-34"/>
              </a:rPr>
              <a:t>272</a:t>
            </a:r>
            <a:r>
              <a:rPr lang="th-TH" altLang="th-TH" sz="1800" dirty="0">
                <a:latin typeface="TH SarabunPSK" pitchFamily="34" charset="-34"/>
                <a:cs typeface="TH SarabunPSK" pitchFamily="34" charset="-34"/>
              </a:rPr>
              <a:t> กก./ไร่</a:t>
            </a:r>
            <a:r>
              <a:rPr lang="en-US" alt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1800" dirty="0">
                <a:latin typeface="TH SarabunPSK" pitchFamily="34" charset="-34"/>
                <a:cs typeface="TH SarabunPSK" pitchFamily="34" charset="-34"/>
              </a:rPr>
              <a:t>และเกิดจากแรงงานกรีดยางไม่มีทักษะเพียงพอ และการขาดความรู้ในการทำสวนยางที่ถูกต้อง</a:t>
            </a:r>
            <a:endParaRPr lang="en-US" alt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7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26D5D6D3-2721-4649-BBCA-FAFA85640949}" type="slidenum">
              <a:rPr lang="th-TH" altLang="th-TH" sz="2400" b="1">
                <a:cs typeface="Cordia New" pitchFamily="34" charset="-34"/>
              </a:rPr>
              <a:pPr algn="r" eaLnBrk="1" hangingPunct="1"/>
              <a:t>11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23813"/>
            <a:ext cx="91440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การเลือก 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Product Champion 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จากการวิเคราะห์ข้อมูลที่สำคัญ 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ชนิด ในการค้นหาว่าสินค้าหรือภาคเศรษฐกิจที่ต้องการวิเคราะห์อยู่ในตำแหน่งใด ได้แก่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Market Share 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สัดส่วนทางการตลาดของผลิตภัณฑ์ และ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Growth 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อัตราการขยายตัวของผลิตภัณฑ์  และทำการวางตำแหน่ง โดย 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BCG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Matrix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93738" y="1493838"/>
            <a:ext cx="7583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การวิเคราะห์</a:t>
            </a:r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 BCG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  เปรียบเทียบสินค้าเกษตร </a:t>
            </a:r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รายการ จ.สงขลา </a:t>
            </a:r>
            <a:endParaRPr lang="th-TH" alt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316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9DA97C01-88BC-44E5-BFB2-5CFF234306AE}" type="slidenum">
              <a:rPr lang="th-TH" altLang="th-TH" sz="2400" b="1">
                <a:solidFill>
                  <a:srgbClr val="000000"/>
                </a:solidFill>
                <a:cs typeface="Cordia New" pitchFamily="34" charset="-34"/>
              </a:rPr>
              <a:pPr algn="r" eaLnBrk="1" hangingPunct="1"/>
              <a:t>12</a:t>
            </a:fld>
            <a:endParaRPr lang="th-TH" altLang="th-TH" sz="2400" b="1">
              <a:solidFill>
                <a:srgbClr val="000000"/>
              </a:solidFill>
              <a:cs typeface="Cordia New" pitchFamily="34" charset="-34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986386" y="2064512"/>
          <a:ext cx="6862214" cy="449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2417763" y="4765675"/>
            <a:ext cx="206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18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 </a:t>
            </a:r>
            <a:r>
              <a:rPr lang="en-US" altLang="th-TH" sz="18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Market Share </a:t>
            </a:r>
            <a:r>
              <a:rPr lang="en-US" altLang="th-TH" sz="18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</a:t>
            </a:r>
            <a:endParaRPr lang="th-TH" altLang="th-TH" sz="18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 rot="-5400000">
            <a:off x="4454525" y="3362325"/>
            <a:ext cx="191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18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 </a:t>
            </a:r>
            <a:r>
              <a:rPr lang="en-US" altLang="th-TH" sz="18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Market Growth </a:t>
            </a:r>
            <a:r>
              <a:rPr lang="en-US" altLang="th-TH" sz="18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</a:t>
            </a:r>
            <a:endParaRPr lang="th-TH" altLang="th-TH" sz="18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0"/>
            <a:ext cx="7291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ศักยภาพภาคอุตสาหกรรมในจังหวัดสงขลา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t="25026" r="18867" b="13036"/>
          <a:stretch>
            <a:fillRect/>
          </a:stretch>
        </p:blipFill>
        <p:spPr bwMode="auto">
          <a:xfrm>
            <a:off x="22225" y="548681"/>
            <a:ext cx="4837807" cy="319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948238" y="609600"/>
            <a:ext cx="3886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2000" b="1" i="1" dirty="0">
                <a:latin typeface="TH SarabunPSK" pitchFamily="34" charset="-34"/>
                <a:cs typeface="TH SarabunPSK" pitchFamily="34" charset="-34"/>
              </a:rPr>
              <a:t>	โครงสร้างการผลิตสาขาอุตสาหกรรมขึ้นอยู่กับ</a:t>
            </a:r>
            <a:r>
              <a:rPr lang="th-TH" altLang="th-TH" sz="2000" b="1" i="1" u="sng" dirty="0">
                <a:latin typeface="TH SarabunPSK" pitchFamily="34" charset="-34"/>
                <a:cs typeface="TH SarabunPSK" pitchFamily="34" charset="-34"/>
              </a:rPr>
              <a:t>อุตสาหกรรมต่อเนื่องกับยางพารา โดยมีสัดส่วนร้อยละ 44</a:t>
            </a:r>
            <a:r>
              <a:rPr lang="en-US" altLang="th-TH" sz="2000" b="1" i="1" u="sng" dirty="0">
                <a:latin typeface="TH SarabunPSK" pitchFamily="34" charset="-34"/>
                <a:cs typeface="TH SarabunPSK" pitchFamily="34" charset="-34"/>
              </a:rPr>
              <a:t>.14</a:t>
            </a:r>
            <a:r>
              <a:rPr lang="th-TH" altLang="th-TH" sz="2000" b="1" i="1" u="sng" dirty="0">
                <a:latin typeface="TH SarabunPSK" pitchFamily="34" charset="-34"/>
                <a:cs typeface="TH SarabunPSK" pitchFamily="34" charset="-34"/>
              </a:rPr>
              <a:t> ของ </a:t>
            </a:r>
            <a:r>
              <a:rPr lang="en-US" altLang="th-TH" sz="2000" b="1" i="1" u="sng" dirty="0">
                <a:latin typeface="TH SarabunPSK" pitchFamily="34" charset="-34"/>
                <a:cs typeface="TH SarabunPSK" pitchFamily="34" charset="-34"/>
              </a:rPr>
              <a:t>GPP</a:t>
            </a:r>
            <a:r>
              <a:rPr lang="en-US" altLang="th-TH" sz="20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000" dirty="0">
                <a:latin typeface="TH SarabunPSK" pitchFamily="34" charset="-34"/>
                <a:cs typeface="TH SarabunPSK" pitchFamily="34" charset="-34"/>
              </a:rPr>
              <a:t>สาขาอุตสาหกรรมที่สำคัญรองลงมา ได้แก่ อุตสาหกรรมการแปรรูปและการเก็บถนอมสัตว์น้ำ มีสัดส่วนร้อยละ </a:t>
            </a:r>
            <a:r>
              <a:rPr lang="en-US" altLang="th-TH" sz="2000" dirty="0">
                <a:latin typeface="TH SarabunPSK" pitchFamily="34" charset="-34"/>
                <a:cs typeface="TH SarabunPSK" pitchFamily="34" charset="-34"/>
              </a:rPr>
              <a:t>19.53</a:t>
            </a:r>
            <a:r>
              <a:rPr lang="th-TH" alt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altLang="th-TH" sz="2000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altLang="th-TH" sz="2000" dirty="0">
                <a:latin typeface="TH SarabunPSK" pitchFamily="34" charset="-34"/>
                <a:cs typeface="TH SarabunPSK" pitchFamily="34" charset="-34"/>
              </a:rPr>
              <a:t>	อุตสาหกรรมในจังหวัดสงขลา ส่วนใหญ่จะเป็นโรงงานอุตสาหกรรมที่ต่อเนื่องจากการเกษตรที่ผลิตเพื่อการส่งออก ได้แก่ อุตสาหกรรมจากยางพารา ทั้งจากน้ำยางพาราและไม้ยางพารา</a:t>
            </a:r>
            <a:endParaRPr lang="en-US" alt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8538" y="523875"/>
            <a:ext cx="957262" cy="923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4495800" y="768350"/>
            <a:ext cx="304800" cy="4349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t="20485" r="16830" b="38113"/>
          <a:stretch>
            <a:fillRect/>
          </a:stretch>
        </p:blipFill>
        <p:spPr bwMode="auto">
          <a:xfrm>
            <a:off x="2525713" y="4293096"/>
            <a:ext cx="6415087" cy="227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-23813" y="6470650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00" u="sng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251520" y="3852863"/>
            <a:ext cx="84969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สถิติข้อมูลโรงงานอุตสาหกรรมในจังหวัดสงขลา</a:t>
            </a:r>
            <a:endParaRPr lang="en-US" alt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-31750" y="4252913"/>
            <a:ext cx="25574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	ตั้งแต่ปี </a:t>
            </a:r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2550 – 2553 </a:t>
            </a: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อุตสาหกรรมการผลิตในพื้นที่มีแนวโน้มเติบโตอย่างต่อเนื่อง ทั้งจำนวนโรงงานและเงินทุน แต่มีแนวโน้มลดลงตั้งแต่ปี</a:t>
            </a:r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 2554</a:t>
            </a:r>
            <a:endParaRPr lang="th-TH" alt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7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AEE3C71D-9B56-4BFD-944A-72A216B28D51}" type="slidenum">
              <a:rPr lang="th-TH" altLang="th-TH" sz="2400" b="1">
                <a:cs typeface="Cordia New" pitchFamily="34" charset="-34"/>
              </a:rPr>
              <a:pPr algn="r" eaLnBrk="1" hangingPunct="1"/>
              <a:t>13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291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ศักยภาพภาคธุรกิจท่องเที่ยวในจังหวัดสงขลา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-23813" y="6470650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00" u="sng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30502" r="13873" b="28876"/>
          <a:stretch>
            <a:fillRect/>
          </a:stretch>
        </p:blipFill>
        <p:spPr bwMode="auto">
          <a:xfrm>
            <a:off x="928688" y="2765425"/>
            <a:ext cx="6970712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820863" y="2495550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000" b="1">
                <a:latin typeface="TH SarabunPSK" pitchFamily="34" charset="-34"/>
                <a:cs typeface="TH SarabunPSK" pitchFamily="34" charset="-34"/>
              </a:rPr>
              <a:t>ข้อมูลผู้เยี่ยมเยือนและรายได้จากการท่องเที่ยว ปี 2549 - 2553</a:t>
            </a:r>
            <a:endParaRPr lang="en-US" altLang="th-TH" sz="2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153400" cy="1938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จากสภาพพื้นที่ของจังหวัดสงขลา ที่เป็น</a:t>
            </a:r>
            <a:r>
              <a:rPr lang="th-TH" sz="2000" b="1" i="1" u="sng" dirty="0">
                <a:latin typeface="TH SarabunPSK" pitchFamily="34" charset="-34"/>
                <a:cs typeface="TH SarabunPSK" pitchFamily="34" charset="-34"/>
              </a:rPr>
              <a:t>พื้นที่ที่มีธรรมชาติที่สวยงามและเป็นแหล่งศิลปวัฒนธรรมของภาคใต้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กระจายอยู่ทั่วไปหลายแห่ง และมีความหลากหลาย: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แหล่งท่องเที่ยวทางวัฒนธรรม  เช่น เมืองเก่าสงขลา สถาบันทักษิณคดีศึกษา, เกาะยอ และชุมชน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สทิง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หม้อ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แหล่งท่องเที่ยวทางธรรมชาติ เช่น น้ำตกโตนงช้าง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หาดส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มิหลา, แหลมสนอ่อน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แหล่งการค้าที่ส่งเสริมการท่องเที่ยวที่สำคัญของภูมิภาค ตลาด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กิมห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ยง ตลาดสันติสุข แหล่งการค้าบริเวณถนนเสน่หานุสรณ์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2825" y="2841625"/>
            <a:ext cx="2819400" cy="17224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157288" y="5257800"/>
            <a:ext cx="6513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000" dirty="0">
                <a:latin typeface="TH SarabunPSK" pitchFamily="34" charset="-34"/>
                <a:cs typeface="TH SarabunPSK" pitchFamily="34" charset="-34"/>
              </a:rPr>
              <a:t>ในปี พ.ศ. </a:t>
            </a:r>
            <a:r>
              <a:rPr lang="en-US" altLang="th-TH" sz="2000" dirty="0">
                <a:latin typeface="TH SarabunPSK" pitchFamily="34" charset="-34"/>
                <a:cs typeface="TH SarabunPSK" pitchFamily="34" charset="-34"/>
              </a:rPr>
              <a:t>2553</a:t>
            </a:r>
            <a:r>
              <a:rPr lang="th-TH" altLang="th-TH" sz="2000" dirty="0">
                <a:latin typeface="TH SarabunPSK" pitchFamily="34" charset="-34"/>
                <a:cs typeface="TH SarabunPSK" pitchFamily="34" charset="-34"/>
              </a:rPr>
              <a:t> มีนักท่องเที่ยวรวมทั้งคนไทย คนต่างชาติทั้งหมด จำนวน 2,946,470 คน มีรายได้จำนวน 15,888.82 ล้านบาท และมีแนวโน้มรายได้เพิ่มขึ้น โดยเฉพาะในช่วงวันหยุดเทศกาลที่สำคัญ ทั้งหลาย เช่น ปีใหม่ ตรุษจีน สงกรานต์ และฮารีรายอ เป็นต้น</a:t>
            </a:r>
            <a:endParaRPr lang="en-US" alt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Striped Right Arrow 12"/>
          <p:cNvSpPr/>
          <p:nvPr/>
        </p:nvSpPr>
        <p:spPr>
          <a:xfrm rot="16200000">
            <a:off x="990600" y="4789488"/>
            <a:ext cx="533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70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72EAFDA5-BDF3-43E3-A855-42F983D24DF3}" type="slidenum">
              <a:rPr lang="th-TH" altLang="th-TH" sz="2400" b="1">
                <a:cs typeface="Cordia New" pitchFamily="34" charset="-34"/>
              </a:rPr>
              <a:pPr algn="r" eaLnBrk="1" hangingPunct="1"/>
              <a:t>14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291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ทรัพยากรธรรมชาติและสิ่งแวดล้อมในจังหวัดสงขลา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-23813" y="6470650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00" u="sng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458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u="sng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ปัญหาความเสื่อมโทรมของป่าบก</a:t>
            </a:r>
            <a:r>
              <a:rPr lang="th-TH" sz="24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มีข้อมูลสะท้อนให้เห็นการลดลงของพื้นที่ป่า คือ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ระหว่างปี 2543 - 2549 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พื้นที่ป่าลดลงประมาณ 30,600 ไร่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แม้ว่าในช่วงปี 2549 - 2552 พื้นที่ป่าจะเพิ่มขึ้นถึงประมาณ 219,700 ไร่ แต่ก็ยัง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มีการจับกุมผู้ที่บุกรุกพื้นที่ป่าไม้บริเวณต้นน้ำระหว่างปี 2546–2552 จำนวน 628 คดี มีพื้นที่ป่าถูกบุกรุกถึง 4,690.58 ไร่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บุกรุกหรือการเปลี่ยนสภาพพื้นที่ป่าส่งผลให้ความหลากหลายทางชีวภาพของสิ่งมีชีวิตในบริเวณนั้นลดลง โดยสาเหตุหลักเกิดจากการขาดประสิทธิภาพในการควบคุมการบุกรุกทำลายป่า ซึ่ง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ในปี 2554 พบว่ามีคดีบุกรุกป่าจำนวน 57 คดี พื้นที่ป่าถูกบุกรุก 457.79 ไร่</a:t>
            </a:r>
            <a:endParaRPr lang="en-US" sz="20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808288"/>
            <a:ext cx="8458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u="sng" dirty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ปัญหาด้านทรัพยากรน้ำ</a:t>
            </a:r>
            <a:endParaRPr lang="th-TH" sz="2000" b="1" i="1" u="sng" dirty="0">
              <a:solidFill>
                <a:schemeClr val="accent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ปัญหาขาดแคลนน้ำในฤดูแล้ง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จังหวัดสงขลาประสบปัญหาขาดแคลนน้ำในฤดูแล้งในบางพื้นที่ ส่วนใหญ่เป็นพื้นที่คาบสมุทร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สทิง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พระ เนื่องจากไม่มีแหล่งต้นน้ำ และบางปีฝนทิ้งช่วงเป็นระยะเวลานาน และขาดการบริหารจัดการที่ดี</a:t>
            </a: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ปัญหาอุทกภัยในฤดูฝน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จากสถานการณ์วิกฤตอุทกภัยภาคใต้ เมื่อปี 2553  หลายพื้นที่ของจังหวัดสงขลาได้รับผลกระทบอย่างรุนแรง  โดยเฉพาะพื้นที่อำเภอหาดใหญ่ ซึ่งมีสาเหตุมาจาก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7663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(1)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จำนวนป่าต้นน้ำลดลง ไม่สามารถชะลอการไหลของน้ำได้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7663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(2)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พื้นที่ป่าต้นน้ำถูกแปรสภาพเป็นการปลูกพืชเชิงเดี่ยว (ยางพารา) (เก็บน้ำไม่ได้)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7663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ลักษณะและปริมาณการตกของฝน (ค่อนข้างกระจุกตัวอยู่ในพื้นที่เดียว)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7663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(4)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ลำน้ำย่อยและลำน้ำหลักไม่สามารถระบายน้ำได้ทัน เนื่องจากแคบ ตื้นเขิน และมีสิ่งกีดขวาง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7663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(5)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ริเวณที่ราบลุ่มที่เคยเป็นแก้มลิงธรรมชาติดั้งเดิมถูกบุกรุกแปรสภาพเป็นที่อยู่อาศัยหรือทำกิจกรรมของมนุษ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7663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(6)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น้ำทะเลหนุนเป็นบางช่วง </a:t>
            </a:r>
          </a:p>
        </p:txBody>
      </p:sp>
      <p:sp>
        <p:nvSpPr>
          <p:cNvPr id="16390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4356FD0-A5D0-4291-AD5C-43B603FEBD88}" type="slidenum">
              <a:rPr lang="th-TH" altLang="th-TH" sz="2400" b="1">
                <a:cs typeface="Cordia New" pitchFamily="34" charset="-34"/>
              </a:rPr>
              <a:pPr algn="r" eaLnBrk="1" hangingPunct="1"/>
              <a:t>15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291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ทรัพยากรธรรมชาติและสิ่งแวดล้อมในจังหวัดสงขลา (ต่อ)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-23813" y="6470650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00" u="sng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1175"/>
            <a:ext cx="86868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ปัญหาพื้นที่วิกฤตทางสิ่งแวดล้อม</a:t>
            </a: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766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คุณภาพน้ำคลองอู่ตะเภา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จากการติดตามตรวจสอบคุณภาพน้ำคลองอู่ตะเภา และลำคลองสาขา พบว่า 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คุณภาพน้ำมีแนวโน้มเสื่อมโทรมลง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โดยเฉพาะอย่างยิ่ง คุณภาพน้ำบริเวณลำคลองสาขาของคลองอู่ตะเภาซึ่งเป็นแหล่งรองรับน้ำทิ้งจากชุมชนและโรงงานอุตสาหกรรมในพื้นที่อำเภอสะเดา และอำเภอหาดใหญ่ ก่อนไหลลงสู่คลองอู่ตะเภา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น้ำเสียคลองสำโรง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แม้ว่าคุณภาพน้ำคลองสำโรงจะมีแนวโน้มดีขึ้น แต่ก็ยังอยู่ใน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เกณฑ์เสื่อมโทรม และเสื่อมโทรมมาก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จากการสำรวจปริมาณและลักษณะน้ำเสียชุมชนที่มีการระบายน้ำเสียลงสู่คลองสำโรง พบว่า บ้านเรือนที่ตั้งอยู่ริมคลองสำโรงและปล่อยน้ำเสียลงสู่คลองสำโรงมีประมาณ 400 หลังมีการระบายน้ำเสียประมาณ 7,000 ลูกบาศก์เมตร/วัน มีปริมาณความสกปรก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BOD Loading) 392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กิโลกรัม/วัน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04863"/>
            <a:ext cx="34067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 r="15103" b="36391"/>
          <a:stretch>
            <a:fillRect/>
          </a:stretch>
        </p:blipFill>
        <p:spPr bwMode="auto">
          <a:xfrm>
            <a:off x="152400" y="1023938"/>
            <a:ext cx="5248275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F5C85ABC-18B4-4248-B45D-3812416203EB}" type="slidenum">
              <a:rPr lang="th-TH" altLang="th-TH" sz="2400" b="1">
                <a:cs typeface="Cordia New" pitchFamily="34" charset="-34"/>
              </a:rPr>
              <a:pPr algn="r" eaLnBrk="1" hangingPunct="1"/>
              <a:t>16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291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ความมั่นคงและคุณภาพชีวิตในจังหวัดสงขลา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-23813" y="6550025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00" u="sng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63" y="3035300"/>
            <a:ext cx="8458200" cy="347821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ปัญหาความมั่นคงในพื้นที่จังหวัดสงขลาที่เกิดจากบุคคลหรือกลุ่มบุคคลที่ส่งผลกระทบความมั่นคงในพื้นที่จังหวัดสงขล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การก่อเหตุรุนแรงในพื้นที่ จนถึงปัจจุบัน 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ได้เกิดเหตุการณ์ จำนวน </a:t>
            </a:r>
            <a:r>
              <a:rPr lang="en-US" sz="2000" b="1" u="sng" dirty="0">
                <a:latin typeface="TH SarabunPSK" pitchFamily="34" charset="-34"/>
                <a:cs typeface="TH SarabunPSK" pitchFamily="34" charset="-34"/>
              </a:rPr>
              <a:t>197 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ครั้ง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ดังนี้</a:t>
            </a:r>
          </a:p>
          <a:p>
            <a:pPr marL="576263" indent="-2936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อำเภอจะนะ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ครั้ง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76263" indent="-2936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อำเภอเทพา 60 ครั้ง </a:t>
            </a:r>
          </a:p>
          <a:p>
            <a:pPr marL="576263" indent="-2936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อำเภอนาทวี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ครั้ง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76263" indent="-2936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อำเภอสะบ้าย้อย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103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ครั้ง </a:t>
            </a:r>
          </a:p>
          <a:p>
            <a:pPr marL="576263" indent="-2936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อำเภอหาดใหญ่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ครั้ง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76263" indent="-2936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อำเภอเมืองสงขลา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ครั้ง                            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ผู้ได้รับผลกระทบจากเหตุการณ์ดังกล่าวจำนวน 1,563 ราย และเหตุการณ์ที่สร้างความเสียหายมากที่สุด คือ เหตุระเบิดบริเวณศูนย์การค้าลี</a:t>
            </a:r>
            <a:r>
              <a:rPr lang="th-TH" sz="2000" b="1" u="sng" dirty="0" err="1">
                <a:latin typeface="TH SarabunPSK" pitchFamily="34" charset="-34"/>
                <a:cs typeface="TH SarabunPSK" pitchFamily="34" charset="-34"/>
              </a:rPr>
              <a:t>การ์เด้นท์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 พลาซ่า หาดใหญ่ เมื่อวันที่ </a:t>
            </a:r>
            <a:r>
              <a:rPr lang="en-US" sz="2000" b="1" u="sng" dirty="0">
                <a:latin typeface="TH SarabunPSK" pitchFamily="34" charset="-34"/>
                <a:cs typeface="TH SarabunPSK" pitchFamily="34" charset="-34"/>
              </a:rPr>
              <a:t>31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 มีนาคม </a:t>
            </a:r>
            <a:r>
              <a:rPr lang="en-US" sz="2000" b="1" u="sng" dirty="0">
                <a:latin typeface="TH SarabunPSK" pitchFamily="34" charset="-34"/>
                <a:cs typeface="TH SarabunPSK" pitchFamily="34" charset="-34"/>
              </a:rPr>
              <a:t>2555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เป็นเหตุให้มีผู้ได้รับผลกระทบ เสียชีวิต บาดเจ็บ และทรัพย์สินเสียหายเป็นจำนวนมาก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663" y="652463"/>
            <a:ext cx="8458200" cy="193833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พปัญหาความมั่นคงในพื้นที่จังหวัดสงขลายังคงมีปัญหาที่ส่งผลกระทบต่อความมั่นคงซึ่งจะต้องเร่งรัดดำเนินการ ประกอบด้วย 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r>
              <a:rPr lang="th-TH" sz="2000" b="1" dirty="0" err="1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ปัญหาคนต่างด้าวหลบหนีเข้าเมือง ปัญหาการบุกรุกทำลาย ป่าไม้และทรัพยากรธรรมชาติ ปัญหาการก่อเหตุรุนแรงในพื้นที่ </a:t>
            </a:r>
            <a:r>
              <a:rPr lang="th-TH" sz="2000" b="1" dirty="0" err="1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จชต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ปัญหาการก่อการร้ายและอาชญากรข้ามชาติ ปัญหากลุ่มพลังมวลชนที่ยังเคลื่อนไหวเพื่อเรียกร้องให้มีการเปลี่ยนแปลงทางการเมือง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ทั้งที่เป็นเงื่อนไขที่สืบเนื่องจากเหตุผลทางการเมืองและเป็นผลมาจากปัญหาทางเศรษฐกิจ รวมทั้ง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การเฝ้าติดตามความเคลื่อนไหวของกลุ่มผู้ก่อเหตุรุนแรงในพื้นที่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จังหวัดชายแดนภาคใต้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ที่อาจหลบหนีการจับกุมเข้ามาหลบซ่อนพักพิงกับเครือญาติ หรือใช้เป็นเส้นทางผ่านหลบหนีเข้าไปในประเทศมาเลเซีย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63" y="2705100"/>
            <a:ext cx="33861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สถานการณ์เฉพาะ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663" y="338138"/>
            <a:ext cx="3386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สถานการณ์ทั่วไป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40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9F8029CF-884D-4576-9094-A1A59C0C7415}" type="slidenum">
              <a:rPr lang="th-TH" altLang="th-TH" sz="2400" b="1">
                <a:cs typeface="Cordia New" pitchFamily="34" charset="-34"/>
              </a:rPr>
              <a:pPr algn="r" eaLnBrk="1" hangingPunct="1"/>
              <a:t>17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3588" y="0"/>
            <a:ext cx="7291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สังคมแห่งการเรียนรู้ “จังหวัดสงขลา”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-23813" y="6470650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400" u="sng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 ข้อมูลการวิเคราะห์ศักยภาพด้านเศรษฐกิจ สังคม และคุณภาพชีวิต ทรัพยากรธรรมชาติและสิ่งแวดล้อม และความมั่นคงภายใต้แผนพัฒนาจังหวัดสงขลา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sz="1400">
                <a:latin typeface="TH SarabunPSK" pitchFamily="34" charset="-34"/>
                <a:cs typeface="TH SarabunPSK" pitchFamily="34" charset="-34"/>
              </a:rPr>
              <a:t>ปี พ.ศ. </a:t>
            </a:r>
            <a:r>
              <a:rPr lang="en-US" altLang="th-TH" sz="1400">
                <a:latin typeface="TH SarabunPSK" pitchFamily="34" charset="-34"/>
                <a:cs typeface="TH SarabunPSK" pitchFamily="34" charset="-34"/>
              </a:rPr>
              <a:t>2558 - 2561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28600" y="523875"/>
            <a:ext cx="8610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จังหวัดสงขลามีสถานศึกษาที่เปิดสอนระดับการศึกษาขั้นพื้นฐานจากหลายหน่วยงาน</a:t>
            </a:r>
            <a:endParaRPr lang="en-US" sz="22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โดยมีสถานศึกษาครอบคลุมในทุกพื้นที่ทุกตำบล ทุกอำเภอ</a:t>
            </a:r>
            <a:endParaRPr lang="en-US" sz="22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defRPr/>
            </a:pP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มีห้องเรียนและชั้นเรียนรองรับการเข้าเรียนของนักเรียน ในช่วงปี </a:t>
            </a:r>
            <a:r>
              <a:rPr lang="en-US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2558 - 2561</a:t>
            </a: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ได้อย่างเพียงพอ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th-TH" sz="2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เป็นศูนย์กลางการศึกษาของภาคใต้ที่มีการจัดการศึกษาทุกระดับมีคุณภาพ เป็นที่ ยอมรับทั้งในและต่างประเทศ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มีมหาวิทยาลัยในจังหวัด 5 แห่ง และศูนย์การเรียนรู้ ของมหาวิทยาลัยจากภูมิภาคอื่นอีก มากกว่า 4 แห่ง ซึ่งทำการสอนในระดับปริญญาตรี โทและเอก ทั้งหลักสูตรภาษาไทยและหลักสูตรภาษาอังกฤษ เช่น มหาวิทยาลัยสงขลานครินทร์ มหาวิทยาลัยทักษิณ มหาวิทยาลัยราช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สงขลา มหาวิทยาลัยเทคโนโลยีศรีวิชัย และมหาวิทยาลัยหาดใหญ่ สนับสนุนการพัฒนาจังหวัด ในด้านต่าง ๆ เช่น  ด้านการเกษตร  สิ่งแวดล้อม  เป็นต้น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th-TH" sz="2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มีทุนทางสังคมที่เข้มแข็งและหลากหลาย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เช่น กองทุนสวัสดิการชุมชน ปราชญ์ ชาวบ้าน ศูนย์เรียนรู้ทางสังคม สภาองค์กร-ชุมชน ประเพณี วัฒนธรรม ภูมิปัญญา ท้องถิ่น กลุ่มองค์กรภาคประชาชน เป็นต้น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th-TH" sz="2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มีแหล่งเรียนรู้ที่หลากหลายในชุมชน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เช่น 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ศาสน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สถาน ศูนย์เรียนรู้ชุมชน หมู่บ้าน เศรษฐกิจพอเพียงต้นแบบ จำนวน 69 แห่ง (หมู่บ้าน) เช่น หมู่บ้านแม่ข่ายวิทยาศาสตร์ และเทคโนโลยีหมู่บ้านตาลโตนด (บ้านสวนตาล) </a:t>
            </a:r>
            <a:endParaRPr lang="en-US" sz="20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th-TH" sz="2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เมื่อเข้าสู่ประชาคมอาเซียนในปี 2558 คาดว่าจะมีนักศึกษาจากกลุ่มประชาคมอาเซียนเข้ามาศึกษาในประเทศไทยมากขึ้น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การจัดการศึกษาของจังหวัดสงขลาในอนาคต ควรเปิด/ขยาย สาขารองรับการเข้าสู่อาเซียน รูปแบบการจัด การศึกษาควรมีความเป็นนานาชาติมากขึ้นแต่ยังคงสอดแทรกด้านคุณธรรม จริยธรรม รักษาเอกลักษณ์ของชาติไทยหรือวัฒนธรรมของภาคใต้ เช่น อาจจะมีการจัดทำ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MOU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กับประเทศเพื่อนบ้านในบางสาขาวิชามีการ แลกเปลี่ยนนักศึกษา  เป็นต้น</a:t>
            </a:r>
            <a:endParaRPr lang="en-US" sz="2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7D91A5F4-4986-4E30-A0BE-1041A9B98D85}" type="slidenum">
              <a:rPr lang="th-TH" altLang="th-TH" sz="2400" b="1">
                <a:cs typeface="Cordia New" pitchFamily="34" charset="-34"/>
              </a:rPr>
              <a:pPr algn="r" eaLnBrk="1" hangingPunct="1"/>
              <a:t>18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9588" y="1371600"/>
            <a:ext cx="7921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กลยุทธ์</a:t>
            </a:r>
          </a:p>
          <a:p>
            <a:pPr>
              <a:buClr>
                <a:schemeClr val="accent1"/>
              </a:buClr>
            </a:pPr>
            <a:r>
              <a:rPr lang="en-GB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</a:t>
            </a: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ส่งเสริมกระบวนการผลิตสินค้าเกษตรอย่างครบวงจร</a:t>
            </a:r>
            <a:endParaRPr lang="en-GB" altLang="th-TH" sz="200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buClr>
                <a:schemeClr val="accent1"/>
              </a:buClr>
            </a:pPr>
            <a:r>
              <a:rPr lang="en-GB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ส่งเสริมและพัฒนาอุตสาหกรรมยางพารา อาหารทะเล และฮาลาลให้เป็น</a:t>
            </a:r>
            <a:r>
              <a:rPr lang="en-GB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ศูนย์กลางระดับภูมิภาค</a:t>
            </a:r>
            <a:endParaRPr lang="en-GB" altLang="th-TH" sz="200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buClr>
                <a:schemeClr val="accent1"/>
              </a:buClr>
            </a:pPr>
            <a:r>
              <a:rPr lang="en-GB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 </a:t>
            </a: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พัฒนาการคมนาคมขนส่ง และระบบการจัดการโลจิสติกส์ (L</a:t>
            </a:r>
            <a:r>
              <a:rPr lang="en-US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ogistic</a:t>
            </a: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endParaRPr lang="en-GB" altLang="th-TH" sz="200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buClr>
                <a:schemeClr val="accent1"/>
              </a:buClr>
            </a:pPr>
            <a:r>
              <a:rPr lang="en-GB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</a:t>
            </a: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พัฒนาการท่องเที่ยวเชิงวัฒนธรรมและเชิงธุรกิจ</a:t>
            </a:r>
          </a:p>
          <a:p>
            <a:pPr>
              <a:buClr>
                <a:schemeClr val="accent1"/>
              </a:buClr>
            </a:pPr>
            <a:endParaRPr lang="th-TH" altLang="ja-JP" sz="2000">
              <a:solidFill>
                <a:srgbClr val="000000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graphicFrame>
        <p:nvGraphicFramePr>
          <p:cNvPr id="11" name="Table 9"/>
          <p:cNvGraphicFramePr>
            <a:graphicFrameLocks noGrp="1"/>
          </p:cNvGraphicFramePr>
          <p:nvPr/>
        </p:nvGraphicFramePr>
        <p:xfrm>
          <a:off x="179388" y="3441700"/>
          <a:ext cx="8678862" cy="2320925"/>
        </p:xfrm>
        <a:graphic>
          <a:graphicData uri="http://schemas.openxmlformats.org/drawingml/2006/table">
            <a:tbl>
              <a:tblPr/>
              <a:tblGrid>
                <a:gridCol w="3297459"/>
                <a:gridCol w="5381403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เป้าประสงค์เชิงยุทธศาสตร์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ตัวชี้วัด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/เป้า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หมายรวม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4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 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46063">
                <a:tc rowSpan="3">
                  <a:txBody>
                    <a:bodyPr/>
                    <a:lstStyle/>
                    <a:p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1. </a:t>
                      </a: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เศรษฐกิจขยายตัวและประชาชนมี</a:t>
                      </a:r>
                      <a:r>
                        <a:rPr lang="en-GB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lang="en-GB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รายได้เพิ่มขึ้น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ＭＳ Ｐゴシック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ร้อยละที่เพิ่มขึ้นต่อปีของมูลค่าผลิตภัณฑ์มวลรวมของจังหวัด (</a:t>
                      </a:r>
                      <a:r>
                        <a:rPr lang="th-TH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GPP</a:t>
                      </a: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</a:t>
                      </a:r>
                    </a:p>
                    <a:p>
                      <a:pPr marL="0" indent="0">
                        <a:buNone/>
                        <a:tabLst>
                          <a:tab pos="339725" algn="l"/>
                        </a:tabLst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	ค่าเป้าหมาย :ร้อยละ 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ร้อยละที่เพิ่มขึ้นต่อปีของมูลค่าการค้าชายแดน</a:t>
                      </a:r>
                    </a:p>
                    <a:p>
                      <a:pPr marL="0" indent="0"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	ค่าเป้าหมาย : ร้อยละ 5</a:t>
                      </a:r>
                      <a:endParaRPr lang="en-GB" sz="2000" b="1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  <a:tabLst>
                          <a:tab pos="339725" algn="l"/>
                        </a:tabLst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ร้อยละที่เพิ่มขึ้นต่อปีของรายได้จากการท่องเที่ยว</a:t>
                      </a:r>
                    </a:p>
                    <a:p>
                      <a:pPr marL="0" indent="0">
                        <a:buNone/>
                        <a:tabLst>
                          <a:tab pos="339725" algn="l"/>
                        </a:tabLst>
                      </a:pPr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	ค่าเป้าหมาย :ร้อยละ 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498" name="Rectangle 6"/>
          <p:cNvSpPr>
            <a:spLocks noChangeArrowheads="1"/>
          </p:cNvSpPr>
          <p:nvPr/>
        </p:nvSpPr>
        <p:spPr bwMode="auto">
          <a:xfrm>
            <a:off x="0" y="38100"/>
            <a:ext cx="9144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1 </a:t>
            </a: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400" b="1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ภาคการเกษตร </a:t>
            </a: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อุตสาหกรรม การค้า 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</a:p>
        </p:txBody>
      </p:sp>
      <p:sp>
        <p:nvSpPr>
          <p:cNvPr id="20499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5F8DF26A-4BCE-441A-9CB5-BFB0604BF15F}" type="slidenum">
              <a:rPr lang="th-TH" altLang="th-TH" sz="2400" b="1">
                <a:cs typeface="Cordia New" pitchFamily="34" charset="-34"/>
              </a:rPr>
              <a:pPr algn="r" eaLnBrk="1" hangingPunct="1"/>
              <a:t>19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/>
          </p:cNvSpPr>
          <p:nvPr/>
        </p:nvSpPr>
        <p:spPr bwMode="auto">
          <a:xfrm>
            <a:off x="169863" y="1327150"/>
            <a:ext cx="2368550" cy="4895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thaiDist" eaLnBrk="1" hangingPunct="1">
              <a:lnSpc>
                <a:spcPct val="114000"/>
              </a:lnSpc>
            </a:pPr>
            <a:r>
              <a:rPr lang="en-US" altLang="th-TH" sz="20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ในระยะที่ผ่านมา สำนักงานสถิติแห่งชาติได้ดำเนินการพัฒนาระบบสถิติเชิงพื้นที่รองรับการพัฒนาประเทศอย่างต่อเนื่อง โดยให้ความสำคัญในการเชื่อมโยงยุทธศาสตร์ของแผนพัฒนาเศรษฐกิจและสังคมแห่งชาติฉบับที่ 11</a:t>
            </a:r>
            <a:r>
              <a:rPr lang="th-TH" altLang="th-TH" sz="20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  </a:t>
            </a:r>
            <a:r>
              <a:rPr lang="en-US" altLang="th-TH" sz="20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(</a:t>
            </a:r>
            <a:r>
              <a:rPr lang="th-TH" altLang="th-TH" sz="20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ปี </a:t>
            </a:r>
            <a:r>
              <a:rPr lang="en-US" altLang="th-TH" sz="20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2555 – 2559) สู่ยุทธศาสตร์เชิงพื้นที่ของกลุ่มจังหวัด จึงได้จัดทำโครงการพัฒนาข้อมูลสถิติและสารสนเทศระดับพื้นที่ 76 จังหวัด/18 กลุ่มจังหวัด</a:t>
            </a:r>
            <a:endParaRPr lang="en-US" altLang="th-TH" sz="2000" b="1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3005138" y="3630613"/>
            <a:ext cx="3136900" cy="1587"/>
          </a:xfrm>
          <a:prstGeom prst="line">
            <a:avLst/>
          </a:prstGeom>
          <a:noFill/>
          <a:ln w="25400">
            <a:solidFill>
              <a:srgbClr val="91919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>
            <a:off x="2906713" y="3565525"/>
            <a:ext cx="95250" cy="1270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161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077" name="AutoShape 5"/>
          <p:cNvSpPr>
            <a:spLocks/>
          </p:cNvSpPr>
          <p:nvPr/>
        </p:nvSpPr>
        <p:spPr bwMode="auto">
          <a:xfrm>
            <a:off x="3694113" y="3503613"/>
            <a:ext cx="192087" cy="25717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161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078" name="AutoShape 6"/>
          <p:cNvSpPr>
            <a:spLocks/>
          </p:cNvSpPr>
          <p:nvPr/>
        </p:nvSpPr>
        <p:spPr bwMode="auto">
          <a:xfrm>
            <a:off x="4538663" y="3436938"/>
            <a:ext cx="287337" cy="38417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161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079" name="AutoShape 7"/>
          <p:cNvSpPr>
            <a:spLocks/>
          </p:cNvSpPr>
          <p:nvPr/>
        </p:nvSpPr>
        <p:spPr bwMode="auto">
          <a:xfrm>
            <a:off x="2838450" y="4062413"/>
            <a:ext cx="696913" cy="436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th-TH" sz="1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นำร่อง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h-TH" sz="1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10 จังหวัด</a:t>
            </a:r>
            <a:endParaRPr lang="en-US" altLang="th-TH" sz="1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>
            <a:off x="3625850" y="4062413"/>
            <a:ext cx="696913" cy="436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th-TH" sz="1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นำร่อง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h-TH" sz="1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2 กลุ่มจังหวัด</a:t>
            </a:r>
            <a:endParaRPr lang="en-US" altLang="th-TH" sz="1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>
            <a:off x="2906713" y="3833813"/>
            <a:ext cx="527050" cy="387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400" b="1">
                <a:latin typeface="TH SarabunPSK" pitchFamily="34" charset="-34"/>
                <a:ea typeface="Avenir Next Demi Bold"/>
                <a:cs typeface="TH SarabunPSK" pitchFamily="34" charset="-34"/>
                <a:sym typeface="Avenir Next Demi Bold"/>
              </a:rPr>
              <a:t>2555</a:t>
            </a:r>
            <a:endParaRPr lang="en-US" altLang="th-TH" sz="1400">
              <a:latin typeface="TH SarabunPSK" pitchFamily="34" charset="-34"/>
              <a:ea typeface="Avenir Next Demi Bold"/>
              <a:cs typeface="TH SarabunPSK" pitchFamily="34" charset="-34"/>
            </a:endParaRPr>
          </a:p>
        </p:txBody>
      </p:sp>
      <p:sp>
        <p:nvSpPr>
          <p:cNvPr id="3082" name="AutoShape 10"/>
          <p:cNvSpPr>
            <a:spLocks/>
          </p:cNvSpPr>
          <p:nvPr/>
        </p:nvSpPr>
        <p:spPr bwMode="auto">
          <a:xfrm>
            <a:off x="3694113" y="3833813"/>
            <a:ext cx="527050" cy="387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400" b="1">
                <a:latin typeface="TH SarabunPSK" pitchFamily="34" charset="-34"/>
                <a:ea typeface="Avenir Next Demi Bold"/>
                <a:cs typeface="TH SarabunPSK" pitchFamily="34" charset="-34"/>
                <a:sym typeface="Avenir Next Demi Bold"/>
              </a:rPr>
              <a:t>2556</a:t>
            </a:r>
            <a:endParaRPr lang="en-US" altLang="th-TH" sz="1400">
              <a:latin typeface="TH SarabunPSK" pitchFamily="34" charset="-34"/>
              <a:ea typeface="Avenir Next Demi Bold"/>
              <a:cs typeface="TH SarabunPSK" pitchFamily="34" charset="-34"/>
            </a:endParaRPr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>
            <a:off x="4538663" y="3833813"/>
            <a:ext cx="527050" cy="387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400" b="1">
                <a:latin typeface="TH SarabunPSK" pitchFamily="34" charset="-34"/>
                <a:ea typeface="Avenir Next Demi Bold"/>
                <a:cs typeface="TH SarabunPSK" pitchFamily="34" charset="-34"/>
                <a:sym typeface="Avenir Next Demi Bold"/>
              </a:rPr>
              <a:t>2557</a:t>
            </a:r>
            <a:endParaRPr lang="en-US" altLang="th-TH" sz="1400">
              <a:latin typeface="TH SarabunPSK" pitchFamily="34" charset="-34"/>
              <a:ea typeface="Avenir Next Demi Bold"/>
              <a:cs typeface="TH SarabunPSK" pitchFamily="34" charset="-34"/>
            </a:endParaRPr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>
            <a:off x="4470400" y="4062413"/>
            <a:ext cx="950913" cy="9985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thaiDist" eaLnBrk="1" hangingPunct="1">
              <a:lnSpc>
                <a:spcPct val="80000"/>
              </a:lnSpc>
            </a:pPr>
            <a:r>
              <a:rPr lang="en-US" altLang="th-TH" sz="1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พัฒนาข้อมูลสถิติและสารสนเทศระดับพื้นที่ </a:t>
            </a:r>
          </a:p>
          <a:p>
            <a:pPr algn="thaiDist" eaLnBrk="1" hangingPunct="1">
              <a:lnSpc>
                <a:spcPct val="80000"/>
              </a:lnSpc>
            </a:pPr>
            <a:r>
              <a:rPr lang="en-US" altLang="th-TH" sz="1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76 จังหวัด /</a:t>
            </a:r>
          </a:p>
          <a:p>
            <a:pPr algn="thaiDist" eaLnBrk="1" hangingPunct="1">
              <a:lnSpc>
                <a:spcPct val="80000"/>
              </a:lnSpc>
            </a:pPr>
            <a:r>
              <a:rPr lang="en-US" altLang="th-TH" sz="1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18 กลุ่มจังหวัด</a:t>
            </a:r>
            <a:endParaRPr lang="en-US" altLang="th-TH" sz="140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085" name="Group 1"/>
          <p:cNvGrpSpPr>
            <a:grpSpLocks/>
          </p:cNvGrpSpPr>
          <p:nvPr/>
        </p:nvGrpSpPr>
        <p:grpSpPr bwMode="auto">
          <a:xfrm>
            <a:off x="4535488" y="879475"/>
            <a:ext cx="4457700" cy="4948238"/>
            <a:chOff x="4685705" y="825500"/>
            <a:chExt cx="4142184" cy="5499100"/>
          </a:xfrm>
        </p:grpSpPr>
        <p:pic>
          <p:nvPicPr>
            <p:cNvPr id="3088" name="Picture 1" descr="thailand-map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187" y="1211262"/>
              <a:ext cx="2229446" cy="511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3089" name="AutoShape 13"/>
            <p:cNvSpPr>
              <a:spLocks/>
            </p:cNvSpPr>
            <p:nvPr/>
          </p:nvSpPr>
          <p:spPr bwMode="auto">
            <a:xfrm>
              <a:off x="5236965" y="1049338"/>
              <a:ext cx="1012626" cy="355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ภาคเหนือตอนบน 1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เชียงใหม่ แม่ฮ่องสอน ลำพูน ลำปาง</a:t>
              </a:r>
              <a:endParaRPr lang="en-US" altLang="th-TH" sz="1800"/>
            </a:p>
          </p:txBody>
        </p:sp>
        <p:sp>
          <p:nvSpPr>
            <p:cNvPr id="3090" name="AutoShape 14"/>
            <p:cNvSpPr>
              <a:spLocks/>
            </p:cNvSpPr>
            <p:nvPr/>
          </p:nvSpPr>
          <p:spPr bwMode="auto">
            <a:xfrm>
              <a:off x="6423422" y="825500"/>
              <a:ext cx="764977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ภาคเหนือตอนบน 2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น่าน พะเยา เชียงราย น่าน</a:t>
              </a:r>
              <a:endParaRPr lang="en-US" altLang="th-TH" sz="1800"/>
            </a:p>
          </p:txBody>
        </p:sp>
        <p:sp>
          <p:nvSpPr>
            <p:cNvPr id="3091" name="AutoShape 15"/>
            <p:cNvSpPr>
              <a:spLocks/>
            </p:cNvSpPr>
            <p:nvPr/>
          </p:nvSpPr>
          <p:spPr bwMode="auto">
            <a:xfrm>
              <a:off x="6960989" y="1320800"/>
              <a:ext cx="1289447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ภาคอีสานตอนบน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อุดรธานี หนองคาย เลย หนองบัวลำภู บึงกาฬ</a:t>
              </a:r>
              <a:endParaRPr lang="en-US" altLang="th-TH" sz="1800"/>
            </a:p>
          </p:txBody>
        </p:sp>
        <p:sp>
          <p:nvSpPr>
            <p:cNvPr id="3092" name="AutoShape 16"/>
            <p:cNvSpPr>
              <a:spLocks/>
            </p:cNvSpPr>
            <p:nvPr/>
          </p:nvSpPr>
          <p:spPr bwMode="auto">
            <a:xfrm>
              <a:off x="7626549" y="1747838"/>
              <a:ext cx="846534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ภาคอีสานตอนบน 2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สกลนคร นครพนม มุกดาหาร</a:t>
              </a:r>
              <a:endParaRPr lang="en-US" altLang="th-TH" sz="1800"/>
            </a:p>
          </p:txBody>
        </p:sp>
        <p:sp>
          <p:nvSpPr>
            <p:cNvPr id="3093" name="AutoShape 17"/>
            <p:cNvSpPr>
              <a:spLocks/>
            </p:cNvSpPr>
            <p:nvPr/>
          </p:nvSpPr>
          <p:spPr bwMode="auto">
            <a:xfrm>
              <a:off x="7789069" y="2174875"/>
              <a:ext cx="954286" cy="48815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ภาคอีสานตอนกลาง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ขอนแก่น กาฬสินธุ์ มหาสารคาม ร้อยเอ็ด</a:t>
              </a:r>
              <a:endParaRPr lang="en-US" altLang="th-TH" sz="1800"/>
            </a:p>
          </p:txBody>
        </p:sp>
        <p:sp>
          <p:nvSpPr>
            <p:cNvPr id="3094" name="AutoShape 18"/>
            <p:cNvSpPr>
              <a:spLocks/>
            </p:cNvSpPr>
            <p:nvPr/>
          </p:nvSpPr>
          <p:spPr bwMode="auto">
            <a:xfrm>
              <a:off x="7797999" y="3240088"/>
              <a:ext cx="1012626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ภาคอีสานตอนล่าง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นครราชสีมา ชัยภูมิ บุรีรัมย์ สุรินทร์</a:t>
              </a:r>
              <a:endParaRPr lang="en-US" altLang="th-TH" sz="1800"/>
            </a:p>
          </p:txBody>
        </p:sp>
        <p:sp>
          <p:nvSpPr>
            <p:cNvPr id="3095" name="AutoShape 19"/>
            <p:cNvSpPr>
              <a:spLocks/>
            </p:cNvSpPr>
            <p:nvPr/>
          </p:nvSpPr>
          <p:spPr bwMode="auto">
            <a:xfrm>
              <a:off x="7946231" y="2694782"/>
              <a:ext cx="881658" cy="48815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ภาคอีสานตอนล่าง 2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อุบลราชธานี ศรีสะเกษ ยโสธร อำนาจเจริญ</a:t>
              </a:r>
              <a:endParaRPr lang="en-US" altLang="th-TH" sz="1800"/>
            </a:p>
          </p:txBody>
        </p:sp>
        <p:sp>
          <p:nvSpPr>
            <p:cNvPr id="3096" name="AutoShape 20"/>
            <p:cNvSpPr>
              <a:spLocks/>
            </p:cNvSpPr>
            <p:nvPr/>
          </p:nvSpPr>
          <p:spPr bwMode="auto">
            <a:xfrm>
              <a:off x="4685705" y="1481138"/>
              <a:ext cx="1201936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ภาคเหนือตอนล่าง 1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พิษณุโลก ตาก สุโขทัย อุตรดิตถ์ เพชรบูรณ์</a:t>
              </a:r>
              <a:endParaRPr lang="en-US" altLang="th-TH" sz="1800"/>
            </a:p>
          </p:txBody>
        </p:sp>
        <p:sp>
          <p:nvSpPr>
            <p:cNvPr id="3097" name="AutoShape 21"/>
            <p:cNvSpPr>
              <a:spLocks/>
            </p:cNvSpPr>
            <p:nvPr/>
          </p:nvSpPr>
          <p:spPr bwMode="auto">
            <a:xfrm>
              <a:off x="4767263" y="1993900"/>
              <a:ext cx="1142405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ภาคเหนือตอนล่าง 2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กำแพงเพชร พิจิตร นครสวรรค์ อุทัยธานี</a:t>
              </a:r>
              <a:endParaRPr lang="en-US" altLang="th-TH" sz="1800"/>
            </a:p>
          </p:txBody>
        </p:sp>
        <p:sp>
          <p:nvSpPr>
            <p:cNvPr id="3098" name="AutoShape 22"/>
            <p:cNvSpPr>
              <a:spLocks/>
            </p:cNvSpPr>
            <p:nvPr/>
          </p:nvSpPr>
          <p:spPr bwMode="auto">
            <a:xfrm>
              <a:off x="5157193" y="2487613"/>
              <a:ext cx="892373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ภาคกลางตอนบน 2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ลพบุรี ชัยนาท สิงห์บุรี อ่างทอง</a:t>
              </a:r>
              <a:endParaRPr lang="en-US" altLang="th-TH" sz="1800"/>
            </a:p>
          </p:txBody>
        </p:sp>
        <p:sp>
          <p:nvSpPr>
            <p:cNvPr id="3099" name="AutoShape 23"/>
            <p:cNvSpPr>
              <a:spLocks/>
            </p:cNvSpPr>
            <p:nvPr/>
          </p:nvSpPr>
          <p:spPr bwMode="auto">
            <a:xfrm>
              <a:off x="7226499" y="3613150"/>
              <a:ext cx="891778" cy="4873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ภาคกลางตอนล่าง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ฉะเชิงเทรา ปราจีนบุรี สระแก้ว นครนายก สมุทรปราการ </a:t>
              </a:r>
              <a:endParaRPr lang="en-US" altLang="th-TH" sz="1800"/>
            </a:p>
          </p:txBody>
        </p:sp>
        <p:sp>
          <p:nvSpPr>
            <p:cNvPr id="3100" name="AutoShape 24"/>
            <p:cNvSpPr>
              <a:spLocks/>
            </p:cNvSpPr>
            <p:nvPr/>
          </p:nvSpPr>
          <p:spPr bwMode="auto">
            <a:xfrm>
              <a:off x="5385197" y="2981325"/>
              <a:ext cx="696516" cy="4873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ภาคกลางตอนล่าง 1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กาญจนบุรี ราชบุรี สุพรรณบุรี นครปฐม</a:t>
              </a:r>
              <a:endParaRPr lang="en-US" altLang="th-TH" sz="1800"/>
            </a:p>
          </p:txBody>
        </p:sp>
        <p:sp>
          <p:nvSpPr>
            <p:cNvPr id="3101" name="AutoShape 25"/>
            <p:cNvSpPr>
              <a:spLocks/>
            </p:cNvSpPr>
            <p:nvPr/>
          </p:nvSpPr>
          <p:spPr bwMode="auto">
            <a:xfrm>
              <a:off x="5520928" y="3759994"/>
              <a:ext cx="764977" cy="48815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ภาคกลางตอนล่าง 2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สมุทรสงคราม สมุทรสาคร เพชรบุรี ประจวบคีรีขันธ์ </a:t>
              </a:r>
              <a:endParaRPr lang="en-US" altLang="th-TH" sz="1800"/>
            </a:p>
          </p:txBody>
        </p:sp>
        <p:sp>
          <p:nvSpPr>
            <p:cNvPr id="3102" name="AutoShape 26"/>
            <p:cNvSpPr>
              <a:spLocks/>
            </p:cNvSpPr>
            <p:nvPr/>
          </p:nvSpPr>
          <p:spPr bwMode="auto">
            <a:xfrm>
              <a:off x="6491883" y="4208463"/>
              <a:ext cx="696516" cy="48815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ภาคกลางตอนบน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อยุธยา สระบุรี ปทุมธานี นนทบุรี</a:t>
              </a:r>
              <a:endParaRPr lang="en-US" altLang="th-TH" sz="1800"/>
            </a:p>
          </p:txBody>
        </p:sp>
        <p:sp>
          <p:nvSpPr>
            <p:cNvPr id="3103" name="AutoShape 27"/>
            <p:cNvSpPr>
              <a:spLocks/>
            </p:cNvSpPr>
            <p:nvPr/>
          </p:nvSpPr>
          <p:spPr bwMode="auto">
            <a:xfrm>
              <a:off x="7367588" y="4108450"/>
              <a:ext cx="800100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ภาคตะวันออก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ชลบุรี ระยอง จันทยุรี ตราด</a:t>
              </a:r>
              <a:endParaRPr lang="en-US" altLang="th-TH" sz="1800"/>
            </a:p>
          </p:txBody>
        </p:sp>
        <p:sp>
          <p:nvSpPr>
            <p:cNvPr id="3104" name="AutoShape 28"/>
            <p:cNvSpPr>
              <a:spLocks/>
            </p:cNvSpPr>
            <p:nvPr/>
          </p:nvSpPr>
          <p:spPr bwMode="auto">
            <a:xfrm>
              <a:off x="5367933" y="5089525"/>
              <a:ext cx="646509" cy="48815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21336" tIns="21336" rIns="21336" bIns="21336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ภาคใต้ฝั่งอันดามัน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พังงา ระนอง ภูเก็ต กระบี่ ตรัง</a:t>
              </a:r>
              <a:endParaRPr lang="en-US" altLang="th-TH" sz="1800"/>
            </a:p>
          </p:txBody>
        </p:sp>
        <p:sp>
          <p:nvSpPr>
            <p:cNvPr id="3105" name="AutoShape 29"/>
            <p:cNvSpPr>
              <a:spLocks/>
            </p:cNvSpPr>
            <p:nvPr/>
          </p:nvSpPr>
          <p:spPr bwMode="auto">
            <a:xfrm>
              <a:off x="6606183" y="4936332"/>
              <a:ext cx="1289447" cy="3548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ภาคใต้ฝั่งอ่าวไทย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สุราษฎร์ธานี ชุมพร นครศรีธรรมราช พัทลุง</a:t>
              </a:r>
              <a:endParaRPr lang="en-US" altLang="th-TH" sz="1800"/>
            </a:p>
          </p:txBody>
        </p:sp>
        <p:sp>
          <p:nvSpPr>
            <p:cNvPr id="3106" name="AutoShape 30"/>
            <p:cNvSpPr>
              <a:spLocks/>
            </p:cNvSpPr>
            <p:nvPr/>
          </p:nvSpPr>
          <p:spPr bwMode="auto">
            <a:xfrm>
              <a:off x="6787158" y="5446713"/>
              <a:ext cx="1289447" cy="3548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h-TH" sz="1100" b="1">
                  <a:solidFill>
                    <a:srgbClr val="F16114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ภาคใต้ชายแดน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th-TH" sz="900">
                  <a:solidFill>
                    <a:srgbClr val="484848"/>
                  </a:solidFill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สงขลา สตูล ปัตตานี ยะลา นราธิวาส</a:t>
              </a:r>
              <a:endParaRPr lang="en-US" altLang="th-TH" sz="1800"/>
            </a:p>
          </p:txBody>
        </p:sp>
      </p:grpSp>
      <p:sp>
        <p:nvSpPr>
          <p:cNvPr id="3086" name="AutoShape 31"/>
          <p:cNvSpPr>
            <a:spLocks/>
          </p:cNvSpPr>
          <p:nvPr/>
        </p:nvSpPr>
        <p:spPr bwMode="auto">
          <a:xfrm>
            <a:off x="169863" y="77788"/>
            <a:ext cx="8783637" cy="1149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675"/>
              </a:spcBef>
            </a:pPr>
            <a:r>
              <a:rPr lang="en-US" altLang="th-TH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แนวทางการดำเนินงานโครงการการพัฒนาข้อมูลสถิติและสารสนเทศระดับพื้นที่ </a:t>
            </a:r>
          </a:p>
          <a:p>
            <a:pPr eaLnBrk="1" hangingPunct="1">
              <a:lnSpc>
                <a:spcPct val="90000"/>
              </a:lnSpc>
              <a:spcBef>
                <a:spcPts val="1675"/>
              </a:spcBef>
            </a:pPr>
            <a:r>
              <a:rPr lang="en-US" altLang="th-TH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76 จังหวัด/ 18 กลุ่มจังหวัด</a:t>
            </a:r>
            <a:endParaRPr lang="en-US" altLang="th-TH" sz="3200"/>
          </a:p>
        </p:txBody>
      </p:sp>
      <p:sp>
        <p:nvSpPr>
          <p:cNvPr id="3087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FD3849D-0830-414A-972F-E0DCF90B7F6F}" type="slidenum">
              <a:rPr lang="th-TH" altLang="th-TH" sz="2400" b="1">
                <a:solidFill>
                  <a:srgbClr val="000000"/>
                </a:solidFill>
                <a:cs typeface="Cordia New" pitchFamily="34" charset="-34"/>
              </a:rPr>
              <a:pPr algn="r" eaLnBrk="1" hangingPunct="1"/>
              <a:t>2</a:t>
            </a:fld>
            <a:endParaRPr lang="th-TH" altLang="th-TH" sz="2400" b="1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14300" y="990600"/>
            <a:ext cx="871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Product Champion : </a:t>
            </a: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en-GB" alt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38100"/>
            <a:ext cx="9144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1 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400" b="1" dirty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ภาคการเกษตร 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อุตสาหกรรม การค้า 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117475" y="1328738"/>
            <a:ext cx="9026525" cy="2303462"/>
            <a:chOff x="85725" y="379365"/>
            <a:chExt cx="9058275" cy="2883647"/>
          </a:xfrm>
        </p:grpSpPr>
        <p:sp>
          <p:nvSpPr>
            <p:cNvPr id="21517" name="Rectangle 4"/>
            <p:cNvSpPr>
              <a:spLocks noChangeArrowheads="1"/>
            </p:cNvSpPr>
            <p:nvPr/>
          </p:nvSpPr>
          <p:spPr bwMode="auto">
            <a:xfrm>
              <a:off x="117475" y="379365"/>
              <a:ext cx="9026525" cy="80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th-TH" sz="1800" dirty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Generic Value Chain </a:t>
              </a:r>
              <a:endParaRPr lang="th-TH" altLang="th-TH" sz="18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th-TH" altLang="th-TH" sz="1800" dirty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เกษตร</a:t>
              </a:r>
              <a:r>
                <a:rPr lang="en-US" altLang="th-TH" sz="1800" dirty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-</a:t>
              </a:r>
              <a:r>
                <a:rPr lang="th-TH" altLang="th-TH" sz="1800" dirty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อุตสาหกรรม เพาะปลูกพืชเศรษฐกิจ (ข้าว อ้อย มันสำปะหลัง ยางพารา)</a:t>
              </a:r>
            </a:p>
          </p:txBody>
        </p:sp>
        <p:sp>
          <p:nvSpPr>
            <p:cNvPr id="21518" name="AutoShape 5"/>
            <p:cNvSpPr>
              <a:spLocks noChangeArrowheads="1"/>
            </p:cNvSpPr>
            <p:nvPr/>
          </p:nvSpPr>
          <p:spPr bwMode="auto">
            <a:xfrm>
              <a:off x="4413250" y="1609678"/>
              <a:ext cx="1471613" cy="1222375"/>
            </a:xfrm>
            <a:prstGeom prst="chevron">
              <a:avLst>
                <a:gd name="adj" fmla="val 15874"/>
              </a:avLst>
            </a:prstGeom>
            <a:solidFill>
              <a:srgbClr val="FFFF99"/>
            </a:solidFill>
            <a:ln w="25400" algn="ctr">
              <a:solidFill>
                <a:srgbClr val="1E1E64"/>
              </a:solidFill>
              <a:miter lim="800000"/>
              <a:headEnd/>
              <a:tailEnd/>
            </a:ln>
          </p:spPr>
          <p:txBody>
            <a:bodyPr lIns="54000" tIns="36000" rIns="54000" bIns="36000" anchor="ctr" anchorCtr="1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th-TH" altLang="th-TH" sz="16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การแปรรูป</a:t>
              </a:r>
            </a:p>
            <a:p>
              <a:pPr algn="ctr" eaLnBrk="1" hangingPunct="1"/>
              <a:r>
                <a:rPr lang="th-TH" altLang="th-TH" sz="16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และสร้าง</a:t>
              </a:r>
            </a:p>
            <a:p>
              <a:pPr algn="ctr" eaLnBrk="1" hangingPunct="1"/>
              <a:r>
                <a:rPr lang="th-TH" altLang="th-TH" sz="16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มูลค่าเพิ่ม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7112819" y="1609535"/>
              <a:ext cx="1478382" cy="1222222"/>
            </a:xfrm>
            <a:prstGeom prst="chevron">
              <a:avLst>
                <a:gd name="adj" fmla="val 16389"/>
              </a:avLst>
            </a:prstGeom>
            <a:solidFill>
              <a:srgbClr val="CCFFFF"/>
            </a:solidFill>
            <a:ln w="25400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54000" tIns="36000" rIns="54000" bIns="36000" anchor="ctr" anchorCtr="1"/>
            <a:lstStyle/>
            <a:p>
              <a:pPr algn="ctr">
                <a:defRPr/>
              </a:pPr>
              <a:r>
                <a:rPr lang="th-TH" sz="1600" kern="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-TH" sz="16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การพัฒนา</a:t>
              </a:r>
              <a:br>
                <a:rPr lang="th-TH" sz="16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6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ระบบ</a:t>
              </a:r>
            </a:p>
            <a:p>
              <a:pPr algn="ctr">
                <a:defRPr/>
              </a:pPr>
              <a:r>
                <a:rPr lang="th-TH" sz="16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การตลาด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600" kern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520" name="AutoShape 7"/>
            <p:cNvSpPr>
              <a:spLocks noChangeArrowheads="1"/>
            </p:cNvSpPr>
            <p:nvPr/>
          </p:nvSpPr>
          <p:spPr bwMode="auto">
            <a:xfrm>
              <a:off x="3148013" y="1609678"/>
              <a:ext cx="1412875" cy="1222375"/>
            </a:xfrm>
            <a:prstGeom prst="chevron">
              <a:avLst>
                <a:gd name="adj" fmla="val 15352"/>
              </a:avLst>
            </a:prstGeom>
            <a:solidFill>
              <a:srgbClr val="FFCC99"/>
            </a:solidFill>
            <a:ln w="25400" algn="ctr">
              <a:solidFill>
                <a:srgbClr val="23236F"/>
              </a:solidFill>
              <a:miter lim="800000"/>
              <a:headEnd/>
              <a:tailEnd/>
            </a:ln>
          </p:spPr>
          <p:txBody>
            <a:bodyPr lIns="54000" tIns="36000" rIns="54000" bIns="36000" anchor="ctr" anchorCtr="1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th-TH" altLang="th-TH" sz="16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การเพิ่มผลผลิต </a:t>
              </a:r>
            </a:p>
            <a:p>
              <a:pPr algn="ctr" eaLnBrk="1" hangingPunct="1"/>
              <a:r>
                <a:rPr lang="th-TH" altLang="th-TH" sz="16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พัฒนาคุณภาพ </a:t>
              </a:r>
            </a:p>
            <a:p>
              <a:pPr algn="ctr" eaLnBrk="1" hangingPunct="1"/>
              <a:r>
                <a:rPr lang="th-TH" altLang="th-TH" sz="16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และลดต้นทุน</a:t>
              </a:r>
            </a:p>
          </p:txBody>
        </p:sp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5742766" y="1609535"/>
              <a:ext cx="1508650" cy="1222222"/>
            </a:xfrm>
            <a:prstGeom prst="chevron">
              <a:avLst>
                <a:gd name="adj" fmla="val 14485"/>
              </a:avLst>
            </a:prstGeom>
            <a:solidFill>
              <a:srgbClr val="CCFFCC"/>
            </a:solidFill>
            <a:ln w="25400" algn="ctr">
              <a:solidFill>
                <a:srgbClr val="1E1E64"/>
              </a:solidFill>
              <a:miter lim="800000"/>
              <a:headEnd/>
              <a:tailEnd/>
            </a:ln>
          </p:spPr>
          <p:txBody>
            <a:bodyPr lIns="54000" tIns="36000" rIns="54000" bIns="3600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kern="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การขนส่ง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kern="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และจัดการ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kern="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บริหารสินค้า</a:t>
              </a:r>
              <a:endParaRPr lang="en-US" sz="1600" kern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1400" kern="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Logistics</a:t>
              </a:r>
              <a:r>
                <a:rPr lang="en-US" sz="1600" kern="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sz="1600" kern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681538" y="1609535"/>
              <a:ext cx="2593541" cy="1222222"/>
            </a:xfrm>
            <a:prstGeom prst="homePlate">
              <a:avLst>
                <a:gd name="adj" fmla="val 15321"/>
              </a:avLst>
            </a:prstGeom>
            <a:solidFill>
              <a:srgbClr val="FF99CC"/>
            </a:solidFill>
            <a:ln w="25400" algn="ctr">
              <a:solidFill>
                <a:srgbClr val="23236F"/>
              </a:solidFill>
              <a:miter lim="800000"/>
              <a:headEnd/>
              <a:tailEnd/>
            </a:ln>
          </p:spPr>
          <p:txBody>
            <a:bodyPr lIns="54000" tIns="36000" rIns="54000" bIns="3600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การวิจัยพัฒนา</a:t>
              </a:r>
              <a:r>
                <a:rPr lang="en-US" sz="16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(R&amp;D) - </a:t>
              </a:r>
              <a:r>
                <a:rPr lang="th-TH" sz="16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การพัฒนาปัจจัยพื้นฐานและการพัฒนาเกษตรกร</a:t>
              </a:r>
            </a:p>
          </p:txBody>
        </p:sp>
        <p:sp>
          <p:nvSpPr>
            <p:cNvPr id="21523" name="TextBox 8"/>
            <p:cNvSpPr txBox="1">
              <a:spLocks noChangeArrowheads="1"/>
            </p:cNvSpPr>
            <p:nvPr/>
          </p:nvSpPr>
          <p:spPr bwMode="auto">
            <a:xfrm>
              <a:off x="1084263" y="1139778"/>
              <a:ext cx="1627187" cy="3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th-TH" sz="1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d</a:t>
              </a:r>
              <a:r>
                <a:rPr lang="th-TH" altLang="th-TH" sz="1600" b="1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กระบวนการผลิต</a:t>
              </a:r>
            </a:p>
          </p:txBody>
        </p:sp>
        <p:sp>
          <p:nvSpPr>
            <p:cNvPr id="21524" name="TextBox 9"/>
            <p:cNvSpPr txBox="1">
              <a:spLocks noChangeArrowheads="1"/>
            </p:cNvSpPr>
            <p:nvPr/>
          </p:nvSpPr>
          <p:spPr bwMode="auto">
            <a:xfrm>
              <a:off x="3970339" y="1133430"/>
              <a:ext cx="1463675" cy="3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th-TH" sz="1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d</a:t>
              </a:r>
              <a:r>
                <a:rPr lang="th-TH" altLang="th-TH" sz="1600" b="1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กระบวนการแปรรูป</a:t>
              </a:r>
            </a:p>
          </p:txBody>
        </p:sp>
        <p:sp>
          <p:nvSpPr>
            <p:cNvPr id="21525" name="TextBox 10"/>
            <p:cNvSpPr txBox="1">
              <a:spLocks noChangeArrowheads="1"/>
            </p:cNvSpPr>
            <p:nvPr/>
          </p:nvSpPr>
          <p:spPr bwMode="auto">
            <a:xfrm>
              <a:off x="6450013" y="1136603"/>
              <a:ext cx="1641475" cy="67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th-TH" sz="1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d</a:t>
              </a:r>
              <a:r>
                <a:rPr lang="th-TH" altLang="th-TH" sz="1600" b="1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กระบวนการค้าและการตลาด</a:t>
              </a:r>
            </a:p>
          </p:txBody>
        </p:sp>
        <p:sp>
          <p:nvSpPr>
            <p:cNvPr id="21526" name="Left Arrow 15"/>
            <p:cNvSpPr>
              <a:spLocks noChangeArrowheads="1"/>
            </p:cNvSpPr>
            <p:nvPr/>
          </p:nvSpPr>
          <p:spPr bwMode="auto">
            <a:xfrm>
              <a:off x="542925" y="1246140"/>
              <a:ext cx="690563" cy="117475"/>
            </a:xfrm>
            <a:prstGeom prst="leftArrow">
              <a:avLst>
                <a:gd name="adj1" fmla="val 50000"/>
                <a:gd name="adj2" fmla="val 49749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h-TH" alt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527" name="Left Arrow 16"/>
            <p:cNvSpPr>
              <a:spLocks noChangeArrowheads="1"/>
            </p:cNvSpPr>
            <p:nvPr/>
          </p:nvSpPr>
          <p:spPr bwMode="auto">
            <a:xfrm rot="10800000">
              <a:off x="2668588" y="1239790"/>
              <a:ext cx="758825" cy="112713"/>
            </a:xfrm>
            <a:prstGeom prst="leftArrow">
              <a:avLst>
                <a:gd name="adj1" fmla="val 50000"/>
                <a:gd name="adj2" fmla="val 5033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h-TH" alt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528" name="Left Arrow 17"/>
            <p:cNvSpPr>
              <a:spLocks noChangeArrowheads="1"/>
            </p:cNvSpPr>
            <p:nvPr/>
          </p:nvSpPr>
          <p:spPr bwMode="auto">
            <a:xfrm>
              <a:off x="3502025" y="1239790"/>
              <a:ext cx="690563" cy="117475"/>
            </a:xfrm>
            <a:prstGeom prst="leftArrow">
              <a:avLst>
                <a:gd name="adj1" fmla="val 50000"/>
                <a:gd name="adj2" fmla="val 49749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h-TH" alt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529" name="Rectangle 23"/>
            <p:cNvSpPr>
              <a:spLocks noChangeArrowheads="1"/>
            </p:cNvSpPr>
            <p:nvPr/>
          </p:nvSpPr>
          <p:spPr bwMode="auto">
            <a:xfrm rot="-5400000">
              <a:off x="-329407" y="1937497"/>
              <a:ext cx="1382713" cy="55245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1E1E64"/>
              </a:solidFill>
              <a:miter lim="800000"/>
              <a:headEnd/>
              <a:tailEnd/>
            </a:ln>
          </p:spPr>
          <p:txBody>
            <a:bodyPr lIns="54000" tIns="36000" rIns="54000" bIns="36000" anchor="ctr" anchorCtr="1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th-TH" altLang="th-TH" sz="18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เกษตรกร</a:t>
              </a:r>
            </a:p>
          </p:txBody>
        </p:sp>
        <p:sp>
          <p:nvSpPr>
            <p:cNvPr id="21530" name="Rectangle 24"/>
            <p:cNvSpPr>
              <a:spLocks noChangeArrowheads="1"/>
            </p:cNvSpPr>
            <p:nvPr/>
          </p:nvSpPr>
          <p:spPr bwMode="auto">
            <a:xfrm rot="5400000">
              <a:off x="8123238" y="1950990"/>
              <a:ext cx="1382712" cy="55403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1E1E64"/>
              </a:solidFill>
              <a:miter lim="800000"/>
              <a:headEnd/>
              <a:tailEnd/>
            </a:ln>
          </p:spPr>
          <p:txBody>
            <a:bodyPr lIns="54000" tIns="36000" rIns="54000" bIns="36000" anchor="ctr" anchorCtr="1"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th-TH" altLang="th-TH" sz="180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ผู้บริโภค</a:t>
              </a:r>
            </a:p>
          </p:txBody>
        </p:sp>
        <p:sp>
          <p:nvSpPr>
            <p:cNvPr id="21531" name="Left Arrow 25"/>
            <p:cNvSpPr>
              <a:spLocks noChangeArrowheads="1"/>
            </p:cNvSpPr>
            <p:nvPr/>
          </p:nvSpPr>
          <p:spPr bwMode="auto">
            <a:xfrm rot="10800000">
              <a:off x="5276850" y="1231853"/>
              <a:ext cx="646113" cy="131762"/>
            </a:xfrm>
            <a:prstGeom prst="leftArrow">
              <a:avLst>
                <a:gd name="adj1" fmla="val 50000"/>
                <a:gd name="adj2" fmla="val 49854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h-TH" alt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532" name="Left Arrow 26"/>
            <p:cNvSpPr>
              <a:spLocks noChangeArrowheads="1"/>
            </p:cNvSpPr>
            <p:nvPr/>
          </p:nvSpPr>
          <p:spPr bwMode="auto">
            <a:xfrm>
              <a:off x="5978525" y="1239790"/>
              <a:ext cx="692150" cy="117475"/>
            </a:xfrm>
            <a:prstGeom prst="leftArrow">
              <a:avLst>
                <a:gd name="adj1" fmla="val 50000"/>
                <a:gd name="adj2" fmla="val 49863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h-TH" alt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533" name="Left Arrow 27"/>
            <p:cNvSpPr>
              <a:spLocks noChangeArrowheads="1"/>
            </p:cNvSpPr>
            <p:nvPr/>
          </p:nvSpPr>
          <p:spPr bwMode="auto">
            <a:xfrm rot="10800000">
              <a:off x="7950200" y="1246140"/>
              <a:ext cx="644525" cy="131763"/>
            </a:xfrm>
            <a:prstGeom prst="leftArrow">
              <a:avLst>
                <a:gd name="adj1" fmla="val 50000"/>
                <a:gd name="adj2" fmla="val 49731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h-TH" alt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534" name="TextBox 35"/>
            <p:cNvSpPr txBox="1">
              <a:spLocks noChangeArrowheads="1"/>
            </p:cNvSpPr>
            <p:nvPr/>
          </p:nvSpPr>
          <p:spPr bwMode="auto">
            <a:xfrm>
              <a:off x="1046163" y="2835228"/>
              <a:ext cx="6981825" cy="42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th-TH" altLang="th-TH" sz="1800" b="1" i="1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จากฟาร์มเกษตรกรไปถึงมือผู้บริโภค </a:t>
              </a:r>
              <a:r>
                <a:rPr lang="en-US" altLang="th-TH" sz="1600" b="1" i="1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(From Farmer to Market)</a:t>
              </a:r>
              <a:endParaRPr lang="th-TH" altLang="th-TH" sz="1600" b="1" i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111625" y="4754563"/>
            <a:ext cx="1763713" cy="12223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การแปรรูป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และสร้าง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มูลค่าเพิ่ม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ในยางพารา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7408863" y="4754563"/>
            <a:ext cx="1692275" cy="1222375"/>
          </a:xfrm>
          <a:prstGeom prst="chevron">
            <a:avLst>
              <a:gd name="adj" fmla="val 1638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</a:t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ระบบการตลาด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2454275" y="4754563"/>
            <a:ext cx="1763713" cy="12223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การเพิ่มผลผลิตพัฒนาคุณภาพ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และลดต้นทุน     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การปลูกยางพารา 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5767388" y="4754563"/>
            <a:ext cx="1763712" cy="12223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การขนส่ง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และจัดการ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บริหารสินค้า</a:t>
            </a:r>
            <a:endParaRPr lang="en-US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Logistics</a:t>
            </a:r>
            <a:r>
              <a:rPr lang="en-US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57150" y="4754563"/>
            <a:ext cx="2513013" cy="12223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การวิจัยพัฒนา</a:t>
            </a:r>
            <a:r>
              <a:rPr lang="en-US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(R&amp;D)</a:t>
            </a:r>
            <a:r>
              <a:rPr lang="en-US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th-TH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การพัฒนาปัจจัยพื้นฐาน</a:t>
            </a:r>
            <a:r>
              <a:rPr lang="th-TH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การปลูกยางพารา</a:t>
            </a: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และการพัฒนาเกษตรกร</a:t>
            </a:r>
            <a:endParaRPr lang="th-TH" b="1" kern="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4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CC2DA34F-15C1-45C1-B643-B875AF75D45A}" type="slidenum">
              <a:rPr lang="th-TH" altLang="th-TH" sz="2400" b="1">
                <a:cs typeface="Cordia New" pitchFamily="34" charset="-34"/>
              </a:rPr>
              <a:pPr algn="r" eaLnBrk="1" hangingPunct="1"/>
              <a:t>20</a:t>
            </a:fld>
            <a:endParaRPr lang="th-TH" altLang="th-TH" sz="2400" b="1">
              <a:cs typeface="Cordia New" pitchFamily="34" charset="-34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2065338" y="3889375"/>
            <a:ext cx="4584700" cy="75088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21516" name="TextBox 22"/>
          <p:cNvSpPr txBox="1">
            <a:spLocks noChangeArrowheads="1"/>
          </p:cNvSpPr>
          <p:nvPr/>
        </p:nvSpPr>
        <p:spPr bwMode="auto">
          <a:xfrm>
            <a:off x="3014663" y="3844925"/>
            <a:ext cx="2786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</a:rPr>
              <a:t>ปรับ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</a:rPr>
              <a:t>GVC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 VC 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ยุทธศาสตร์ด้านเกษตร</a:t>
            </a:r>
          </a:p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“ยางพารา”</a:t>
            </a:r>
            <a:endParaRPr lang="th-TH" altLang="th-TH" sz="1800" b="1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154488" y="576263"/>
            <a:ext cx="1763712" cy="12223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การแปรรูป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และสร้าง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มูลค่าเพิ่ม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ในยางพารา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451725" y="576263"/>
            <a:ext cx="1692275" cy="1222375"/>
          </a:xfrm>
          <a:prstGeom prst="chevron">
            <a:avLst>
              <a:gd name="adj" fmla="val 1638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</a:t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ระบบการตลาด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97138" y="576263"/>
            <a:ext cx="1763712" cy="12223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การเพิ่มผลผลิตพัฒนาคุณภาพ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และลดต้นทุน     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การปลูกยางพารา </a:t>
            </a: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5810250" y="576263"/>
            <a:ext cx="1763713" cy="12223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การขนส่ง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และจัดการ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บริหารสินค้า</a:t>
            </a:r>
            <a:endParaRPr lang="en-US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Logistics</a:t>
            </a:r>
            <a:r>
              <a:rPr lang="en-US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0013" y="576263"/>
            <a:ext cx="2513012" cy="12223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การวิจัยพัฒนา</a:t>
            </a:r>
            <a:r>
              <a:rPr lang="en-US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(R&amp;D)</a:t>
            </a:r>
            <a:r>
              <a:rPr lang="en-US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th-TH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การพัฒนาปัจจัยพื้นฐาน</a:t>
            </a:r>
            <a:r>
              <a:rPr lang="th-TH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การปลูกยางพารา</a:t>
            </a: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และการพัฒนาเกษตรกร</a:t>
            </a:r>
            <a:endParaRPr lang="th-TH" b="1" kern="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2888" y="1895475"/>
            <a:ext cx="1714500" cy="49625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ใช้เทคโนโลยีเพื่อรักษา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คุณภาพยาง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หลังการกรีด (เช่น การ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เก็บรักษาน้ำยาง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ให้มีคุณภาพและปลอดภัยตามมาตรฐาน)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3.2 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ผลผลิต</a:t>
            </a:r>
            <a:r>
              <a:rPr lang="th-TH" sz="1400" b="1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น้ำยาง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ได้รับการรับรองคุณภาพเพื่อการค้าในประเทศ ตามมาตรฐาน หรือในกรณีที่เป็นเงื่อนไขการส่งออก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3.3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ใช้เทคโนโลยีการบรรจุหีบห่อเพื่อรักษาคุณภาพและ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ยืดอายุยาง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3.4 </a:t>
            </a:r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มาตรฐานการผลิต เกษตรอุตสาหกรรม (</a:t>
            </a:r>
            <a:r>
              <a:rPr lang="en-US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GMP/HACCP) - </a:t>
            </a:r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เป็นมิตรต่อสิ่งแวดล้อม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5050" y="1895475"/>
            <a:ext cx="1724025" cy="49625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6.1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มีระบบ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ตลาดกลางสินค้า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ที่ได้มาตรฐาน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6.2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มีระบบ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ตลาดซื้อขาย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ล่วงหน้า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6.3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มีกลไกการ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กำหนดราคา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ที่เหมาะสมตามคุณภาพ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6.4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มีการประชาสัมพันธ์และการส่งเสริมการขายที่เหมาะสมกับแผนการผลิตและแผนการเก็บเกี่ยว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6.5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การจัดการข้อมูลการตลาด(</a:t>
            </a: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Market Intelligence Unit)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อย่างมีประสิทธิภาพ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6.6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พัฒนาขีดความ สามารถในการแข่งขันทางการตลาด (เช่น การสร้างเครือข่ายความร่วมมือในการส่งเสริมการตลาดกับภาคส่วนต่าง ๆ การรวมกลุ่มเกษตรกรเพื่อเพิ่มอำนาจการต่อรอง )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6.7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มีรูปแบบและตราสัญลักษณ์บรรจุภัณฑ์ข้าวและ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ผลิตภัณฑ์จากยาง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ที่ดึงดูด น่าสนใจ ใช้ง่ายและเป็นเอกลักษณ์ของจังหวัด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2050" y="1895475"/>
            <a:ext cx="1584325" cy="4962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ขยายการส่งเสริมการผลิต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en-US" sz="14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สนับสนุนเกษตรกรในระบบการ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ผลิตยางพารา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ที่ได้มาตรฐานอย่างต่อเนื่อง เช่น การอบรม สาธิต ดูงานด้านการใช้พื้นที่เพาะปลูก การพัฒนาคุณภาพดิน แหล่งน้ำที่ปลอดภัยจากสารเคมี การเพิ่มผลผลิต และการลดต้นทุน  เป็นต้น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เกษตรกรสามารถพัฒนาคุณภาพและเพิ่มผลผลิต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2.4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เกษตรกรมีแผนการผลิต และแผนการเก็บเกี่ยว 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ที่เหมาะสม (</a:t>
            </a: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Crop Zoning and planning)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2.5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เกษตรกรมีความสามารถในการจัดการวัตถุดิบเหลือใช้จากการปลูก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ให้เกิดประโยชน์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" y="1895475"/>
            <a:ext cx="2339975" cy="4962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วิจัยความต้องการ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ของตลาดภายใน ประเทศและต่างประเทศ </a:t>
            </a:r>
            <a:r>
              <a:rPr lang="en-US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มีการวิจัยและพัฒนา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พันธุ์ยาง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ที่เหมาะสม</a:t>
            </a:r>
            <a:endParaRPr lang="en-US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1.3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 พัฒนาปัจจัยการผลิตสนับสนุนการปลูกยางพารา</a:t>
            </a:r>
            <a:endParaRPr lang="th-TH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1.4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วิจัยและพัฒนาระบบ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มาตรฐานการปลูกยางพารา</a:t>
            </a: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1.5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การพัฒนา ดัดแปลงและเลือก ใช้เทคโนโลยีที่ทันสมัยและเหมาะสมกับการผลิต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ยางพารา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ทั้งกระบวนการ</a:t>
            </a:r>
          </a:p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1.6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ส่งเสริมการรวมกลุ่มสหกรณ์การเกษตร กลุ่มเกษตรกร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ผู้เพาะปลูกยางพารา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เพื่อถ่ายทอดความรู้ด้านการบริหารจัดการธุรกิจ</a:t>
            </a:r>
            <a:r>
              <a:rPr lang="th-TH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การเกษตร</a:t>
            </a:r>
          </a:p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1.7</a:t>
            </a:r>
            <a:r>
              <a:rPr lang="th-TH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พัฒนาให้เป็นศูนย์การเรียนรู้และการถ่ายทอดเทคโนโลยีการ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ผลิตยางพารา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ทั้งกระบวนการ</a:t>
            </a:r>
          </a:p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1.8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มีเครือข่ายสถาบันการเงิน/กองทุนเพื่อช่วยเหลือด้านการเงินให้เกษตรกรที่ปลูกยางพารา</a:t>
            </a:r>
            <a:endParaRPr lang="th-TH" sz="14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5963" y="1895475"/>
            <a:ext cx="1547812" cy="4962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4.1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ส่งเสริมศูนย์รวบรวมและ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กระจายสินค้ายาง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ในระดับกลุ่มจังหวัดที่ได้มาตรฐาน(</a:t>
            </a: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Warehouse)</a:t>
            </a:r>
            <a:endParaRPr lang="th-TH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ใช้ระบบการ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ขนส่งยาง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ที่เหมาะสมมีคุณภาพและมีประสิทธิภาพตั้งแต่แหล่งผลิตไป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โรงงานแปรรูป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คลังเก็บสินค้า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ที่ร่วมในกระบวน จนถึงตลาด</a:t>
            </a:r>
          </a:p>
        </p:txBody>
      </p:sp>
      <p:sp>
        <p:nvSpPr>
          <p:cNvPr id="22540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DDF219B-DF42-4A8B-8D39-48C349947420}" type="slidenum">
              <a:rPr lang="th-TH" altLang="th-TH" sz="2400" b="1">
                <a:cs typeface="Cordia New" pitchFamily="34" charset="-34"/>
              </a:rPr>
              <a:pPr algn="r" eaLnBrk="1" hangingPunct="1"/>
              <a:t>21</a:t>
            </a:fld>
            <a:endParaRPr lang="th-TH" altLang="th-TH" sz="2400" b="1">
              <a:cs typeface="Cordia New" pitchFamily="34" charset="-34"/>
            </a:endParaRPr>
          </a:p>
        </p:txBody>
      </p:sp>
      <p:sp>
        <p:nvSpPr>
          <p:cNvPr id="22541" name="TextBox 20"/>
          <p:cNvSpPr txBox="1">
            <a:spLocks noChangeArrowheads="1"/>
          </p:cNvSpPr>
          <p:nvPr/>
        </p:nvSpPr>
        <p:spPr bwMode="auto">
          <a:xfrm>
            <a:off x="28575" y="47625"/>
            <a:ext cx="842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VC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ยุทธศาสตร์ที่ 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1 : Product Champion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ยางพารา</a:t>
            </a:r>
          </a:p>
        </p:txBody>
      </p:sp>
      <p:sp>
        <p:nvSpPr>
          <p:cNvPr id="14" name="Oval 13"/>
          <p:cNvSpPr/>
          <p:nvPr/>
        </p:nvSpPr>
        <p:spPr>
          <a:xfrm>
            <a:off x="179512" y="2852936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7504" y="4437112"/>
            <a:ext cx="2160240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9512" y="1916832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24128" y="1916832"/>
            <a:ext cx="1656184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80312" y="1844824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80312" y="227687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001156" cy="86793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1 :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ภาคการเกษตร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อุตสาหกรรม การค้า 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64704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 dirty="0">
                <a:latin typeface="TH SarabunPSK" pitchFamily="34" charset="-34"/>
                <a:cs typeface="TH SarabunPSK" pitchFamily="34" charset="-34"/>
              </a:rPr>
              <a:t>Product Champion : 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en-GB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240" y="1196752"/>
          <a:ext cx="8964488" cy="5677740"/>
        </p:xfrm>
        <a:graphic>
          <a:graphicData uri="http://schemas.openxmlformats.org/drawingml/2006/table">
            <a:tbl>
              <a:tblPr/>
              <a:tblGrid>
                <a:gridCol w="1538339"/>
                <a:gridCol w="1538339"/>
                <a:gridCol w="1382673"/>
                <a:gridCol w="634870"/>
                <a:gridCol w="708125"/>
                <a:gridCol w="1172068"/>
                <a:gridCol w="1172068"/>
                <a:gridCol w="818006"/>
              </a:tblGrid>
              <a:tr h="9573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อุตสาหกรรมยางพารา"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7680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1 : </a:t>
                      </a:r>
                      <a:r>
                        <a:rPr lang="th-TH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การวิจัยและพัฒนา (</a:t>
                      </a:r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R&amp;D) + </a:t>
                      </a:r>
                      <a:r>
                        <a:rPr lang="th-TH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ปัจจัยพื้นฐาน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67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การวิจัยและพัฒนาพันธุ์ยาง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ให้เกษตรกรนำผลการศึกษาวิจัยมาปรับใช้ทุกครัวเรือน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จำนวนเกษตรกรที่นำผลการวิจัยมาปรับใช้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วิจัย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ศูนย์วิจัยยาง/สำนักงานพัฒนาการวิจัยการเกษตร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1.2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จำนวนการส่งเสริมและพัฒนาแปลงขยายพันธุ์ยางพารา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จำนวนแปลงเพาะพันธุ์ยางพาราที่ได้รับการรับรองจากสำนักงานเกษตรจังหวัดสงขลา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ศูนย์วิจัยยาง/สำนักงานพัฒนาการวิจัยการเกษตร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1.3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ฐานข้อมูลงานวิจัยยางพารา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1.3.1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ข้อมูลงานวิจัยพันธุ์ยางคุณภาพดี ที่เหมาะสมกับสภาพพื้นที่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วิจัย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ศูนย์วิจัยยาง/สำนักงานพัฒนาการวิจัยการเกษตร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1.3.2 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ข้อมูลพันธุ์ยางพาราที่แนะนำให้ปลูก</a:t>
                      </a:r>
                      <a:b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endParaRPr lang="th-TH" sz="105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วิจัย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ศูนย์วิจัยยาง/สำนักงานพัฒนาการวิจัยการเกษตร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การวิจัยเทคโนโลยีและนวัตกรรม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จำนวนการส่งเสริมกระบวนการผลิตสินค้ายางพาราตามแผนพัฒนาชุมชน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จำนวนเกษตรกรที่ได้รับการส่งเสริมกระบวนการผลิตสินค้ายางพาราตามแผนพัฒนาชุมชน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สำนักงานเกษตรจังหวัดสงขลา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2.2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จำนวนชุมชนที่ได้รับการพัฒนายกระดับมาตรฐานผลิตภัณฑ์ยางพารา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2.2.1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จำนวนชุมชนที่ได้รับการพัฒนายกระดับมาตรฐานผลิตภัณฑ์ยางพารา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สำนักงานเกษตรจังหวัดสงขลา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CSF3 </a:t>
                      </a:r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การวิเคราะห์สินค้าและความต้องการของตลาด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ฝึกอบรมเจ้าของสวนยางพารา/</a:t>
                      </a:r>
                      <a:r>
                        <a:rPr lang="th-TH" sz="105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ลูกจ้างกรีดยาง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จำนวนเจ้าของสวนยางที่เข้าฝึกอบรม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สำนักงานเกษตรจังหวัดสงขลา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3.1.2 </a:t>
                      </a:r>
                      <a:r>
                        <a:rPr lang="th-TH" sz="105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จำนวนลูกจ้างที่เข้ารับการฝึกอบรม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สำนักงานเกษตรจังหวัดสงขลา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3.2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โครงการจัดตลาดยางพาราครบวงจร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3.2.1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จำนวนครั้งของการจัดโครงการตลาดยางพาราครบวงจร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สำนักงานเกษตรจังหวัดสงขลา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CSF4 </a:t>
                      </a:r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การจัดตั้งศูนย์ข้อมูลเชิงลึก</a:t>
                      </a:r>
                      <a:r>
                        <a:rPr lang="th-TH" sz="1050" b="1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ยางพารา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3.1 </a:t>
                      </a:r>
                      <a:r>
                        <a:rPr lang="th-TH" sz="105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จำนวนศูนย์วิจัยกลางยางพารา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จำนวนศูนย์วิจัยกลางยางพารา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ศูนย์วิจัยยางพาราจังหวัดสงขลา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3.2 </a:t>
                      </a:r>
                      <a:r>
                        <a:rPr lang="th-TH" sz="105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จำนวนหน่วยงาน ที่มีข้อมูลยางพารา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3.2.1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จำนวนหน่วยงาน ที่มีข้อมูลยางพารา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ศูนย์วิจัยยางพาราจังหวัดสงขลา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3.3 </a:t>
                      </a:r>
                      <a:r>
                        <a:rPr lang="th-TH" sz="105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ข้อมูลการรวมกลุ่มศูนย์ข้อมูลเกษตรกร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3.2.1  </a:t>
                      </a:r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ข้อมูลการรวมกลุ่มศูนย์ข้อมูลเกษตรกร</a:t>
                      </a:r>
                    </a:p>
                  </a:txBody>
                  <a:tcPr marL="3870" marR="3870" marT="38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</a:t>
                      </a:r>
                    </a:p>
                  </a:txBody>
                  <a:tcPr marL="3870" marR="3870" marT="38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870" marR="3870" marT="38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86889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1 :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ภาคการเกษตร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อุตสาหกรรม การค้า 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052736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 dirty="0">
                <a:latin typeface="TH SarabunPSK" pitchFamily="34" charset="-34"/>
                <a:cs typeface="TH SarabunPSK" pitchFamily="34" charset="-34"/>
              </a:rPr>
              <a:t>Product Champion : 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en-GB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1" y="1772816"/>
          <a:ext cx="8712966" cy="4680521"/>
        </p:xfrm>
        <a:graphic>
          <a:graphicData uri="http://schemas.openxmlformats.org/drawingml/2006/table">
            <a:tbl>
              <a:tblPr/>
              <a:tblGrid>
                <a:gridCol w="1408157"/>
                <a:gridCol w="1642850"/>
                <a:gridCol w="1476607"/>
                <a:gridCol w="678000"/>
                <a:gridCol w="756231"/>
                <a:gridCol w="625847"/>
                <a:gridCol w="1251695"/>
                <a:gridCol w="873579"/>
              </a:tblGrid>
              <a:tr h="10377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อุตสาหกรรมยางพารา"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571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2 : </a:t>
                      </a:r>
                      <a:r>
                        <a:rPr lang="th-TH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ปัจจัยพื้นฐานและการพัฒนาเกษตรกร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0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การกระจายพันธุ์ยางพาราที่ดีแก่เกษตรกร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ให้เกษตรกรทุกคนครัวเรือนได้รับการสนับสนุนคลังพันธุ์ยางที่ดี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จำนวนครัวเรือนที่ได้รับการสนับสนุนยางพาราพันธุ์ดี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สำนักงานเกษตรจังหวัดสงขลา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การรวมกลุ่มเกษตรกรสหกรณ์</a:t>
                      </a:r>
                      <a:r>
                        <a:rPr lang="th-TH" sz="1100" b="1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และเครือข่าย</a:t>
                      </a:r>
                      <a:endParaRPr lang="th-TH" sz="11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ร้อยละของการเพิ่มจำนวนกลุ่มเกษตรกรสมาชิกกลุ่มเกษตรกร เข้าร่วมในกลุ่มเกษตรกรสหกรณ์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จำนวนกลุ่มเกษตรกรสมาชิกกลุ่มเกษตรกร เข้าร่วมในกลุ่มเกษตรกรสหกรณ์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สำนักงานกองทุนสงเคราะห์การทำสวนยาง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CSF3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การสร้างศูนย์ประสานงานระหว่างกลุ่มเกษตรกรและภาคธุรกิจ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จำนวนศูนย์ประสานงานระหว่างกลุ่มเกษตรกรและภาคธุรกิจ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จำนวนศูนย์ประสานงานระหว่างกลุ่มเกษตรกรและภาคธุรกิจ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CSF4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การส่งเสริมการสืบทอดวัฒนธรรมและวิถีชีวิตทางการเกษตร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4.1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จำนวนศูนย์ส่งเสริมวัฒนธรรมและวิถีชีวิตทางการเกษตร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4.1.1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จำนวนศูนย์ส่งเสริมวัฒนธรรมและวิถีชีวิตทางการเกษตร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CSF5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การสร้างองค์ความรู้เพื่อเพิ่มขีดความสามารถให้เกษตรกร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5.1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จำนวนเกษตรกรที่ได้รับการอบรมเพื่อเสริมสร้างองค์ความรู้และขีดความสามารถให้แก่เกษตรกร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5.1.1 </a:t>
                      </a:r>
                      <a:r>
                        <a:rPr lang="th-TH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จำนวนเกษตรกรที่ได้รับการอบรมเพื่อเสริมสร้างองค์ความรู้และขีดความสามารถให้แก่เกษตรกร</a:t>
                      </a:r>
                    </a:p>
                  </a:txBody>
                  <a:tcPr marL="6803" marR="6803" marT="6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03" marR="6803" marT="6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86889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1 :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ภาคการเกษตร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อุตสาหกรรม การค้า 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052736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 dirty="0">
                <a:latin typeface="TH SarabunPSK" pitchFamily="34" charset="-34"/>
                <a:cs typeface="TH SarabunPSK" pitchFamily="34" charset="-34"/>
              </a:rPr>
              <a:t>Product Champion : 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en-GB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017" y="1628800"/>
          <a:ext cx="8964487" cy="5100951"/>
        </p:xfrm>
        <a:graphic>
          <a:graphicData uri="http://schemas.openxmlformats.org/drawingml/2006/table">
            <a:tbl>
              <a:tblPr/>
              <a:tblGrid>
                <a:gridCol w="1538339"/>
                <a:gridCol w="1538339"/>
                <a:gridCol w="1382674"/>
                <a:gridCol w="634869"/>
                <a:gridCol w="708124"/>
                <a:gridCol w="1172068"/>
                <a:gridCol w="1172068"/>
                <a:gridCol w="818006"/>
              </a:tblGrid>
              <a:tr h="4102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อุตสาหกรรมยางพารา"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3996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3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การเพื่มผลผลิตพัฒนาคุณภาพและลดต้นทุน 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61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การผลิตที่ดีและเหมาะสม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ให้เกษตรกรนำผลการศึกษาวิจัยมาปรับใช้ทุกครัวเรือน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จำนวนเกษตรกรนำผลการศึกษาวิจัยมาปรับใช้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1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1.2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จำนวนเกษตรกรที่ได้รับการส่งเสริมผลิตสินค้ายางพาราที่ได้มาตรฐาน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1.2.1 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จำนวนเกษตรกรที่ได้รับการส่งเสริมผลิตสินค้ายางพาราที่ได้มาตรฐาน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ศูนย์วิจัยยาง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45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4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การแปรรูปและสร้างมูลค่าเพิ่ม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81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มาตรฐานการผลิต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ยางพาราจากทุกกลุ่มเกษตรกรได้รับการรับรองมาตรฐานจากทางราชการ (มกอช.)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จำนวนกลุ่มเกษตรกรได้รับการรับรองมาตรฐานจากทางราชการ (มกอช.)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สำนักงานกองทุนสงเคราะห์การทำสวนยาง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1.2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จำนวนปริมาณยางแผ่น และ น้ำยางพาราที่เพิ่มขึ้น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จำนวนปริมาณยางแผ่น และ น้ำยางพาราที่เพิ่มขึ้น (กก./ไร่)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รายเดือน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สำนักงานกองทุนสงเคราะห์การทำสวนยาง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1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การพัฒนากระบวนการแปรรูป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ร้อยละของโรงงานอุตสาหกรรมที่รับแปรรูปยางพารา/ไม้ยางพาราทั้งจังหวัด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จำนวนโรงงานอุตสาหกรรมแปรรูปยางพารา/ไม่ยางพาราทั้งจังหวัด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สำนักงานเศรษฐกิจเขต 9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2.1.2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มูลค่าตลาดจากการแปรรูป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ธนาคารแห่งประเทศไทยภาคใต้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2.1.3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จำนวนผลิตภัณฑ์ที่แปรรูปได้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ธนาคารแห่งประเทศไทยภาคใต้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2.1.4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มูลค่าการส่งออกยางพารา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ธนาคารแห่งประเทศไทยภาคใต้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2.2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การส่งเสริมมาตรฐานการผลิตเกษตรอุตสาหกรรม (</a:t>
                      </a:r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GMP)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2.2.1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จำนวนโรงงานที่ได้รับมาตรฐานการผลิตอุตสาหกรรม (</a:t>
                      </a:r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GMP)</a:t>
                      </a:r>
                    </a:p>
                  </a:txBody>
                  <a:tcPr marL="4894" marR="4894" marT="48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ธนาคารแห่งประเทศไทยภาคใต้</a:t>
                      </a:r>
                    </a:p>
                  </a:txBody>
                  <a:tcPr marL="4894" marR="4894" marT="4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94" marR="4894" marT="4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-27384"/>
            <a:ext cx="8929718" cy="86889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1 :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ภาคการเกษตร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อุตสาหกรรม การค้า 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54" y="836712"/>
            <a:ext cx="90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 dirty="0">
                <a:latin typeface="TH SarabunPSK" pitchFamily="34" charset="-34"/>
                <a:cs typeface="TH SarabunPSK" pitchFamily="34" charset="-34"/>
              </a:rPr>
              <a:t>Product Champion : 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ยางพารา</a:t>
            </a:r>
            <a:endParaRPr lang="en-GB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1340768"/>
          <a:ext cx="8964487" cy="5469126"/>
        </p:xfrm>
        <a:graphic>
          <a:graphicData uri="http://schemas.openxmlformats.org/drawingml/2006/table">
            <a:tbl>
              <a:tblPr/>
              <a:tblGrid>
                <a:gridCol w="1538338"/>
                <a:gridCol w="1538338"/>
                <a:gridCol w="1382674"/>
                <a:gridCol w="634868"/>
                <a:gridCol w="708124"/>
                <a:gridCol w="1172069"/>
                <a:gridCol w="1172069"/>
                <a:gridCol w="818007"/>
              </a:tblGrid>
              <a:tr h="6536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อุตสาหกรรมยางพารา"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7236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5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การขนส่งและการจัดการบริหารสินค้า (</a:t>
                      </a:r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Logistics)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61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การขนส่งและการกระจายสินค้า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จำนวนสถานีขนส่งสินค้า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จำนวนสถานีขนส่งสินค้า ที่เหมาะสมและปลอดภัย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กรมการขนส่ง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1.2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ที่ตั้งและพื้นที่ในการให้บริการกองเก็บและคัดแยกสินค้า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จำนวนที่ตั้งและพื้นที่ในการให้บริการกองเก็บและคัดแยกสินค้า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กรมการขนส่ง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21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การบริหารจัดการคลังสินค้า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ต้นทุนการบริการจัดการด้านการเก็บรักษาในคลังสินค้า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ร้อยละการลดลงของต้นทุนการบริการจัดการด้านการเก็บรักษาในคลังสินค้า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กรมการขนส่ง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ต้นทุนค่าขนส่งสินค้า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2.2.1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ร้อยละการลดต้นทุนขนส่งสินค้า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กรมการขนส่ง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36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6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การพัฒนาระบบการตลาด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42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พัฒนาตลาดกลางยางแผ่นรมควัน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เพิ่มจำนวนเครือข่ายตลาดกลางรองให้ครอบคลุมพื้นที่ปลูกยางพารา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จำนวนเครือข่ายตลาดกลางรองให้ครอบคลุมพื้นที่ปลูกยางพารา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1.2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จัดตั้งสหกรณ์สวนยางในจังหวัด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จำนวนสหกรณ์สวนยางในจังหวัด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สำนักงานกองทุนสงเคราะห์การทำสวนยาง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1.3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มาตรฐานตลาดกลางสินค้า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1.3.1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จำนวนผู้ชื้อ/ขายในตลาดกลาง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ตลาดกลางยางพารา อ. หาดใหญ่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1.3.2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ข้อมูลราคา ปริมาณและเกณฑ์การซื้อขาย 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ตลาดกลางยางพารา อ. หาดใหญ่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1.4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การวิเคราะห์ความต้องการตลาดและแนวโน้มสถานการณ์ยางพาราทั้งในและต่างประเทศ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1.4.1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รายงานความต้องการตลาดและแนวโน้มสถานการณ์ยางพาราทั้งในและต่างประเทศ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ธนาคารแห่งประเทศไทยภาคใต้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1.5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จัดให้มีตลาดประมูลยางระดับท้องถิ่น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1.5.1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จำนวนตลาดประมูลยางระดับท้องถิ่น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พัฒนาตลาดซื้อขายล่วงหน้า 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Future Market)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100" b="0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จัดให้มีศูนย์วิเคราะห์ข้อมูลตลาดซื้อขายล่วงหน้า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00" b="0" i="0" u="none" strike="noStrike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จัดให้มีศูนย์วิเคราะห์ข้อมูลตลาดซื้อขายล่วงหน้า</a:t>
                      </a:r>
                    </a:p>
                  </a:txBody>
                  <a:tcPr marL="4209" marR="4209" marT="42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ธนาคารแห่งประเทศไทยภาคใต้</a:t>
                      </a:r>
                    </a:p>
                  </a:txBody>
                  <a:tcPr marL="4209" marR="4209" marT="4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209" marR="4209" marT="4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9588" y="914400"/>
            <a:ext cx="7921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กลยุทธ์</a:t>
            </a:r>
          </a:p>
          <a:p>
            <a:pPr>
              <a:buClr>
                <a:schemeClr val="accent1"/>
              </a:buClr>
            </a:pP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ส่งเสริม พัฒนาศักยภาพและขีดความสามารถของชุมชนในการบริหารจัดการ  เพื่อให้เป็นหมู่บ้าน/ชุมชนเข้มแข็ง</a:t>
            </a:r>
          </a:p>
          <a:p>
            <a:pPr>
              <a:buClr>
                <a:schemeClr val="accent1"/>
              </a:buClr>
            </a:pP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สร้างความเชื่อมั่นให้ประชาชนมีความมั่นคง ปลอดภัย และปกป้องสถาบันหลักของชาติพัฒนาการท่องเที่ยวเชิงวัฒนธรรมและเชิงธุรกิจ</a:t>
            </a:r>
          </a:p>
          <a:p>
            <a:pPr>
              <a:buClr>
                <a:schemeClr val="accent1"/>
              </a:buClr>
            </a:pP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 เพิ่มประสิทธิภาพการป้องกันปราบปรามและบำบัดรักษาผู้ติดผู้เสพยาเสพติด</a:t>
            </a:r>
          </a:p>
          <a:p>
            <a:pPr>
              <a:buClr>
                <a:schemeClr val="accent1"/>
              </a:buClr>
            </a:pPr>
            <a:endParaRPr lang="th-TH" altLang="ja-JP" sz="2000">
              <a:solidFill>
                <a:srgbClr val="000000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graphicFrame>
        <p:nvGraphicFramePr>
          <p:cNvPr id="11" name="Table 9"/>
          <p:cNvGraphicFramePr>
            <a:graphicFrameLocks noGrp="1"/>
          </p:cNvGraphicFramePr>
          <p:nvPr/>
        </p:nvGraphicFramePr>
        <p:xfrm>
          <a:off x="179388" y="3441700"/>
          <a:ext cx="8678862" cy="2320925"/>
        </p:xfrm>
        <a:graphic>
          <a:graphicData uri="http://schemas.openxmlformats.org/drawingml/2006/table">
            <a:tbl>
              <a:tblPr/>
              <a:tblGrid>
                <a:gridCol w="3297459"/>
                <a:gridCol w="5381403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เป้าประสงค์เชิงยุทธศาสตร์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ตัวชี้วัด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/เป้า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หมายรวม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4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 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46063">
                <a:tc rowSpan="3">
                  <a:txBody>
                    <a:bodyPr/>
                    <a:lstStyle/>
                    <a:p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1.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ประชาชนมีความปลอดภัยในชีวิตและทรัพย์สินเพิ่มขึ้น</a:t>
                      </a: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ＭＳ Ｐゴシック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1.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ร้อยละของหมู่บ้าน/ชุมชนที่ได้รับการพัฒนาให้เป็นชุมชนเข้มแข็งต้นแบบเป้าหมาย :200หมู่บ้าน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2.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ร้อยละของหมู่บ้าน/ชุมชน/พื้นที่ในสังกัดชุมชนภายในเขตเทศบาล(ของ 4 อำเภอ)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ที่ไม่มีการก่อเหตุรุนแรงในพื้นที่เป้าหมาย :ร้อยละ 100</a:t>
                      </a:r>
                      <a:endParaRPr lang="en-GB" sz="2000" b="0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3.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ร้อยละของหมู่บ้าน/ชุมชนที่ปรากฏข้อมูลข่าวสารยา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เสพติดได้รับการแก้ไขปัญหา/ปีเป้าหมาย : ร้อยละ 100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3570" name="Rectangle 6"/>
          <p:cNvSpPr>
            <a:spLocks noChangeArrowheads="1"/>
          </p:cNvSpPr>
          <p:nvPr/>
        </p:nvSpPr>
        <p:spPr bwMode="auto">
          <a:xfrm>
            <a:off x="0" y="3810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2 </a:t>
            </a: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เสริมสร้าง</a:t>
            </a:r>
            <a:r>
              <a:rPr lang="th-TH" altLang="th-TH" sz="2400" b="1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</a:p>
        </p:txBody>
      </p:sp>
      <p:sp>
        <p:nvSpPr>
          <p:cNvPr id="23571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B23BC28-5821-4E1D-8057-BE60505C9C71}" type="slidenum">
              <a:rPr lang="th-TH" altLang="th-TH" sz="2400" b="1">
                <a:cs typeface="Cordia New" pitchFamily="34" charset="-34"/>
              </a:rPr>
              <a:pPr algn="r" eaLnBrk="1" hangingPunct="1"/>
              <a:t>26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38100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2 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เสริมสร้าง</a:t>
            </a:r>
            <a:r>
              <a:rPr lang="th-TH" altLang="th-TH" sz="2400" b="1" dirty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 sz="2400" b="1" dirty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Issue: </a:t>
            </a:r>
            <a:r>
              <a:rPr lang="th-TH" altLang="th-TH" sz="2400" b="1" dirty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endParaRPr lang="en-GB" altLang="th-TH" sz="2400" b="1" dirty="0"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545013" y="4754563"/>
            <a:ext cx="2303462" cy="12223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สร้างความมั่นคง ปลอดภัยในชีวิตและทรัพย์สิน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2362200" y="4754563"/>
            <a:ext cx="2303463" cy="12223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ส่งเสริมความเข้มแข็งในชุมชน</a:t>
            </a:r>
            <a:endParaRPr lang="th-TH" sz="2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6748463" y="4754563"/>
            <a:ext cx="2305050" cy="12223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แก้ไขปัญหาอาชญากรรม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57150" y="4754563"/>
            <a:ext cx="2397125" cy="12223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ส่งเสริมพัฒนาอาชีพ/การมีงานทำ/รายได้และพัฒนาฝีมือแรงงาน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2065338" y="3549650"/>
            <a:ext cx="4584700" cy="75088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169988"/>
            <a:ext cx="87614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5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B8F6B31-4FFE-4C03-B9A1-91A55DD58877}" type="slidenum">
              <a:rPr lang="th-TH" altLang="th-TH" sz="2400" b="1">
                <a:cs typeface="Cordia New" pitchFamily="34" charset="-34"/>
              </a:rPr>
              <a:pPr algn="r" eaLnBrk="1" hangingPunct="1"/>
              <a:t>27</a:t>
            </a:fld>
            <a:endParaRPr lang="th-TH" altLang="th-TH" sz="2400" b="1">
              <a:cs typeface="Cordia New" pitchFamily="34" charset="-34"/>
            </a:endParaRPr>
          </a:p>
        </p:txBody>
      </p:sp>
      <p:sp>
        <p:nvSpPr>
          <p:cNvPr id="24586" name="TextBox 94"/>
          <p:cNvSpPr txBox="1">
            <a:spLocks noChangeArrowheads="1"/>
          </p:cNvSpPr>
          <p:nvPr/>
        </p:nvSpPr>
        <p:spPr bwMode="auto">
          <a:xfrm>
            <a:off x="2917825" y="3446463"/>
            <a:ext cx="2911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</a:rPr>
              <a:t>ปรับ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</a:rPr>
              <a:t>GVC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 VC 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ยุทธศาสตร์ด้านสังคม</a:t>
            </a:r>
          </a:p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“ความมั่นคงปลอดภัยในชีวิตและทรัพย์สิน”</a:t>
            </a:r>
            <a:endParaRPr lang="th-TH" altLang="th-TH" sz="1800" b="1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0"/>
          <p:cNvSpPr txBox="1">
            <a:spLocks noChangeArrowheads="1"/>
          </p:cNvSpPr>
          <p:nvPr/>
        </p:nvSpPr>
        <p:spPr bwMode="auto">
          <a:xfrm>
            <a:off x="28575" y="47625"/>
            <a:ext cx="842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VC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ยุทธศาสตร์ที่ 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2 : Critical Issue: </a:t>
            </a:r>
            <a:r>
              <a:rPr lang="th-TH" altLang="th-TH" sz="24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endParaRPr lang="en-GB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602163" y="554038"/>
            <a:ext cx="2305050" cy="12223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สร้างความมั่นคง ปลอดภัยในชีวิตและทรัพย์สิน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420938" y="554038"/>
            <a:ext cx="2303462" cy="12223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ส่งเสริมความเข้มแข็ง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ในชุมชน</a:t>
            </a:r>
            <a:endParaRPr lang="th-TH" sz="2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807200" y="554038"/>
            <a:ext cx="2303463" cy="12223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แก้ไขปัญหาอาชญากรรม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15888" y="554038"/>
            <a:ext cx="2397125" cy="12223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ส่งเสริมพัฒนาอาชีพ/การมีงานทำ/รายได้และพัฒนาฝีมือแรงงาน</a:t>
            </a:r>
          </a:p>
        </p:txBody>
      </p:sp>
      <p:sp>
        <p:nvSpPr>
          <p:cNvPr id="25607" name="Rectangle 20"/>
          <p:cNvSpPr>
            <a:spLocks noChangeArrowheads="1"/>
          </p:cNvSpPr>
          <p:nvPr/>
        </p:nvSpPr>
        <p:spPr bwMode="auto">
          <a:xfrm>
            <a:off x="4533900" y="1776413"/>
            <a:ext cx="2273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 dirty="0">
                <a:latin typeface="TH SarabunPSK" pitchFamily="34" charset="-34"/>
                <a:cs typeface="TH SarabunPSK" pitchFamily="34" charset="-34"/>
              </a:rPr>
              <a:t>การให้ประชาชนเข้ามามีส่วนร่วมและบทบาทในการดูแลรักษาความปลอดภัยชีวิตและทรัพย์สินในชุมชนร่วมกัน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การสร้างความเชื่อมั่นให้ประชาชนรู้สึกถึงความปลอดภัยในชีวิตและทรัพย์สิน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การป้องกัน รับมือ บริหารจัดการด้านภัยพิบัติหรือกรณีฉุกเฉินต่างๆในชุมชน เช่น น้ำท่วม ไฟไหม้  ฯลฯ </a:t>
            </a:r>
            <a:endParaRPr lang="th-TH" altLang="th-TH" sz="1600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 dirty="0">
                <a:latin typeface="TH SarabunPSK" pitchFamily="34" charset="-34"/>
                <a:cs typeface="TH SarabunPSK" pitchFamily="34" charset="-34"/>
              </a:rPr>
              <a:t>การจัดระบบป้องกันและสื่อสารเพื่อจัดระเบียบพื้นที่ชายแดน เช่น จัดระเบียบการสัญจรข้ามแดน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 dirty="0">
                <a:latin typeface="TH SarabunPSK" pitchFamily="34" charset="-34"/>
                <a:cs typeface="TH SarabunPSK" pitchFamily="34" charset="-34"/>
              </a:rPr>
              <a:t>การสร้างระบบการป้องกันในรูปแบบของหมู่บ้านอาสาพัฒนาและป้องกันตนเองเพื่อความมั่นคง (จัดตั้งหมู่บ้านป้องกันตนเองชายแดน)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 dirty="0">
                <a:latin typeface="TH SarabunPSK" pitchFamily="34" charset="-34"/>
                <a:cs typeface="TH SarabunPSK" pitchFamily="34" charset="-34"/>
              </a:rPr>
              <a:t>วางแผนจัดการแก้ไขปัญหาความมั่นคง</a:t>
            </a:r>
          </a:p>
        </p:txBody>
      </p:sp>
      <p:sp>
        <p:nvSpPr>
          <p:cNvPr id="25608" name="Rectangle 20"/>
          <p:cNvSpPr>
            <a:spLocks noChangeArrowheads="1"/>
          </p:cNvSpPr>
          <p:nvPr/>
        </p:nvSpPr>
        <p:spPr bwMode="auto">
          <a:xfrm>
            <a:off x="6907213" y="1776413"/>
            <a:ext cx="22034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วิเคราะห์สถานการณ์ด้านปัญหาอาชญากรรม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จัดลำดับความสำคัญ ความรุนแรงของปัญหา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วางแผนแก้ไข ป้องกัน</a:t>
            </a:r>
          </a:p>
          <a:p>
            <a:pPr lvl="1" eaLnBrk="1" hangingPunct="1">
              <a:lnSpc>
                <a:spcPct val="90000"/>
              </a:lnSpc>
              <a:buFont typeface="TH SarabunPSK" pitchFamily="34" charset="-34"/>
              <a:buChar char="–"/>
            </a:pP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ลดอุบัติเหตุบนท้องถนน</a:t>
            </a:r>
          </a:p>
          <a:p>
            <a:pPr lvl="1" eaLnBrk="1" hangingPunct="1">
              <a:lnSpc>
                <a:spcPct val="90000"/>
              </a:lnSpc>
              <a:buFont typeface="TH SarabunPSK" pitchFamily="34" charset="-34"/>
              <a:buChar char="–"/>
            </a:pP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ลดปัญหาอาชญากรรม</a:t>
            </a:r>
          </a:p>
          <a:p>
            <a:pPr lvl="1" eaLnBrk="1" hangingPunct="1">
              <a:lnSpc>
                <a:spcPct val="90000"/>
              </a:lnSpc>
              <a:buFont typeface="TH SarabunPSK" pitchFamily="34" charset="-34"/>
              <a:buChar char="–"/>
            </a:pP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ป้องกัน/ป้องปราบยาเสพติด</a:t>
            </a:r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115888" y="1776413"/>
            <a:ext cx="21701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พัฒนาคุณภาพฝีมือแรงงานในสาขาที่จำเป็น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ให้ความรู้ ทักษะให้ชุมชนมีอาชีพเสริมเพื่อสร้างรายได้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สร้างอาชีพที่เหมาะสมกับชุมชน 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จัดกิจกรรมส่งเสริมการออมในชุมชนและเสริมรายได้แรงงาน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ลดปัญหาการว่างงานในพื้นที่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พัฒนาให้อาชีพทักษะแก่ชุมชนมีอาชีพเสริมรายได้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 สร้างอาชีพที่เหมาะสมกับชุมชน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จัดกิจกรรมส่งเสริมการอบรมในชุมชน</a:t>
            </a: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2286000" y="1776413"/>
            <a:ext cx="22479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latin typeface="TH SarabunPSK" pitchFamily="34" charset="-34"/>
                <a:cs typeface="TH SarabunPSK" pitchFamily="34" charset="-34"/>
              </a:rPr>
              <a:t>สร้างเสริมความสามัคคีในครอบครัวและชุมชน</a:t>
            </a:r>
            <a:endParaRPr lang="th-TH" altLang="th-TH" sz="1600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ส่งเสริมกิจกรรมสร้างความสัมพันธ์ในครอบครัว</a:t>
            </a:r>
            <a:r>
              <a:rPr lang="en-US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ส่งเสริมกิจกรรมสร้างศีลธรรม จริยธรรมในครอบครัว และชุมชน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ส่งเสริมการถอดองค์ความรู้ต่าง ๆ ที่มีอยู่ในชุมชน 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ปลูกฝังจิตสำนึกและความรับผิดชอบต่อครอบครัวให้คนในชุมชน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endParaRPr lang="th-TH" altLang="th-TH" sz="1600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5611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FEA4F632-839C-4D85-8DC9-176A91EACB15}" type="slidenum">
              <a:rPr lang="th-TH" altLang="th-TH" sz="2400" b="1">
                <a:cs typeface="Cordia New" pitchFamily="34" charset="-34"/>
              </a:rPr>
              <a:pPr algn="r" eaLnBrk="1" hangingPunct="1"/>
              <a:t>28</a:t>
            </a:fld>
            <a:endParaRPr lang="th-TH" altLang="th-TH" sz="2400" b="1">
              <a:cs typeface="Cordia New" pitchFamily="34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9512" y="1772816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512" y="2204864"/>
            <a:ext cx="2016224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9512" y="4293096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1772816"/>
            <a:ext cx="2088232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86889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2 :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เสริมสร้าง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54" y="1052736"/>
            <a:ext cx="8713788" cy="4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Issue: </a:t>
            </a:r>
            <a:r>
              <a:rPr lang="th-TH" altLang="th-TH" sz="24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endParaRPr lang="en-GB" altLang="th-TH" sz="2400" b="1" dirty="0"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1" y="1700808"/>
          <a:ext cx="8784976" cy="4782655"/>
        </p:xfrm>
        <a:graphic>
          <a:graphicData uri="http://schemas.openxmlformats.org/drawingml/2006/table">
            <a:tbl>
              <a:tblPr/>
              <a:tblGrid>
                <a:gridCol w="1450731"/>
                <a:gridCol w="1450731"/>
                <a:gridCol w="1450731"/>
                <a:gridCol w="752229"/>
                <a:gridCol w="819395"/>
                <a:gridCol w="886556"/>
                <a:gridCol w="886556"/>
                <a:gridCol w="1088047"/>
              </a:tblGrid>
              <a:tr h="50838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การมีส่วนร่วมของชุมชน"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6290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1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ส่งเสริมพัฒนาอาชีพ/รายได้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05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ให้อาชีพทักษะแก่ชุมชนมีอาชีพเสริมรายได้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รายได้ของครัวเรือนเพิ่มขึ้น/ปี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รายได้เฉลี่ยต่อครัวเรือน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สนง.สถิติแห่งชาติ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สร้างอาชีพที่เหมาะสมกับชุมชน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รายได้ของครัวเรือนเพิ่มขึ้น/ปี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รายได้เฉลี่ยต่อครัวเรือน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สนง.สถิติแห่งชาติ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CSF3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จัดกิจกรรมส่งเสริมการอบรมในชุมชน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รายได้ของครัวเรือนเพิ่มขึ้น/ปี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รายได้เฉลี่ยต่อครัวเรือน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สนง.สถิติแห่งชาติ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90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2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ความปลอดภัยในชีวิตและทรัพย์สิน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2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การให้ประชาชนมีส่วนร่วมและบทบาทในการดูแลความปลอดภัยในชีวิตและทรัพย์สิน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ร้อยละที่เพิ่มขึ้นของผู้ถูกจับกุมดำเนินคดีอาญาและคดียาเสพติด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จำนวนผู้ถูกจับกุมคดีอาชญากรรม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รายเดือน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ตำรวจภูธรจังหวัด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จำนวนผู้ถูกจับกุมคดียาเสพติด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รายเดือน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ตำรวจภูธรจังหวัด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1.2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จำนวนหมู่บ้านที่ได้รับการเสริมสร้างศักยภาพด้านการรักษาความมั่นคง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จำนวนหมู่บ้านที่ได้รับการเสริมสร้างศักยภาพด้านการรักษาความมั่นคง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ที่ทำการปกครองจังหวัด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จำนวนหมู่บ้านที่ไม่มีการก่อเหตุรุนแรงในพื้นที่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ที่ทำการปกครองจังหวัด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nn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546225"/>
            <a:ext cx="619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099" name="Picture 4" descr="Professio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546225"/>
            <a:ext cx="6207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100" name="AutoShape 5"/>
          <p:cNvSpPr>
            <a:spLocks/>
          </p:cNvSpPr>
          <p:nvPr/>
        </p:nvSpPr>
        <p:spPr bwMode="auto">
          <a:xfrm>
            <a:off x="249238" y="3614738"/>
            <a:ext cx="2266950" cy="377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500" b="1">
                <a:solidFill>
                  <a:srgbClr val="F16114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ผลผลิตหลักของโครงการ</a:t>
            </a:r>
            <a:endParaRPr lang="en-US" altLang="th-TH" b="1"/>
          </a:p>
        </p:txBody>
      </p:sp>
      <p:sp>
        <p:nvSpPr>
          <p:cNvPr id="4101" name="AutoShape 6"/>
          <p:cNvSpPr>
            <a:spLocks/>
          </p:cNvSpPr>
          <p:nvPr/>
        </p:nvSpPr>
        <p:spPr bwMode="auto">
          <a:xfrm>
            <a:off x="249238" y="1563688"/>
            <a:ext cx="2409825" cy="376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500" b="1">
                <a:solidFill>
                  <a:srgbClr val="F16114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วัตถุประสงค์หลักของโครงการ</a:t>
            </a:r>
            <a:endParaRPr lang="en-US" altLang="th-TH" b="1"/>
          </a:p>
        </p:txBody>
      </p:sp>
      <p:sp>
        <p:nvSpPr>
          <p:cNvPr id="4102" name="AutoShape 7"/>
          <p:cNvSpPr>
            <a:spLocks/>
          </p:cNvSpPr>
          <p:nvPr/>
        </p:nvSpPr>
        <p:spPr bwMode="auto">
          <a:xfrm>
            <a:off x="3525838" y="1546225"/>
            <a:ext cx="2116137" cy="825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บูรณาการข้อมูลสารสนเทศระดับพื้นที่เพื่อตอบสนองยุทธศาสตร์การพัฒนาจังหวัด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 สนับสนุนการตัดสินใจเชิงพื้นที่</a:t>
            </a:r>
            <a:endParaRPr lang="en-US" altLang="th-TH" b="1"/>
          </a:p>
        </p:txBody>
      </p:sp>
      <p:sp>
        <p:nvSpPr>
          <p:cNvPr id="4103" name="AutoShape 8"/>
          <p:cNvSpPr>
            <a:spLocks/>
          </p:cNvSpPr>
          <p:nvPr/>
        </p:nvSpPr>
        <p:spPr bwMode="auto">
          <a:xfrm>
            <a:off x="6488113" y="1546225"/>
            <a:ext cx="2062162" cy="825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พัฒนาสมรรถนะของบุคลากรด้านสถิติขององค์กรภาครัฐ ให้มีความเป็นมืออาชีพด้านข้อมูลสถิติและสารสนเทศ</a:t>
            </a:r>
            <a:endParaRPr lang="en-US" altLang="th-TH" b="1"/>
          </a:p>
        </p:txBody>
      </p:sp>
      <p:sp>
        <p:nvSpPr>
          <p:cNvPr id="4104" name="AutoShape 9"/>
          <p:cNvSpPr>
            <a:spLocks/>
          </p:cNvSpPr>
          <p:nvPr/>
        </p:nvSpPr>
        <p:spPr bwMode="auto">
          <a:xfrm>
            <a:off x="2792413" y="3586163"/>
            <a:ext cx="5757862" cy="1501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3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ร่างแผนพัฒนาสถิติจังหวัด เพื่อการตัดสิน</a:t>
            </a:r>
            <a:r>
              <a:rPr lang="th-TH" altLang="th-TH" sz="23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ใจ</a:t>
            </a:r>
            <a:r>
              <a:rPr lang="en-US" altLang="th-TH" sz="23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ของประเด็นยุทธศาสตร์จังหวัด ได้แก่ ข้อมูลในการบริหารจัดการ Product Champion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 sz="23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ที่ได้รับการเลือก ปัจจัยสู่ความสำเร็จ และตัวชี้วัด (KPI) ฯลฯ</a:t>
            </a:r>
            <a:endParaRPr lang="en-US" altLang="th-TH" sz="1800"/>
          </a:p>
        </p:txBody>
      </p:sp>
      <p:sp>
        <p:nvSpPr>
          <p:cNvPr id="2" name="Rectangle 1"/>
          <p:cNvSpPr/>
          <p:nvPr/>
        </p:nvSpPr>
        <p:spPr>
          <a:xfrm>
            <a:off x="246063" y="220663"/>
            <a:ext cx="8562975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84048">
              <a:lnSpc>
                <a:spcPct val="90000"/>
              </a:lnSpc>
              <a:spcBef>
                <a:spcPts val="840"/>
              </a:spcBef>
              <a:defRPr/>
            </a:pPr>
            <a:r>
              <a:rPr lang="en-US" sz="2800" b="1" dirty="0" err="1">
                <a:solidFill>
                  <a:srgbClr val="484848"/>
                </a:solidFill>
                <a:latin typeface="TH SarabunPSK" pitchFamily="34" charset="-34"/>
                <a:ea typeface="+mj-ea"/>
                <a:cs typeface="TH SarabunPSK" pitchFamily="34" charset="-34"/>
                <a:sym typeface="TH SarabunPSK" pitchFamily="34" charset="-34"/>
              </a:rPr>
              <a:t>ความเป็นมา</a:t>
            </a:r>
            <a:r>
              <a:rPr lang="en-US" sz="2800" b="1" dirty="0">
                <a:solidFill>
                  <a:srgbClr val="484848"/>
                </a:solidFill>
                <a:latin typeface="TH SarabunPSK" pitchFamily="34" charset="-34"/>
                <a:ea typeface="+mj-ea"/>
                <a:cs typeface="TH SarabunPSK" pitchFamily="34" charset="-34"/>
                <a:sym typeface="TH SarabunPSK" pitchFamily="34" charset="-34"/>
              </a:rPr>
              <a:t> และแนวทางการดำเนินงานโครงการการพัฒนาข้อมูลสถิติและสารสนเทศระดับพื้นที่ 76 </a:t>
            </a:r>
            <a:r>
              <a:rPr lang="en-US" sz="2800" b="1" dirty="0" err="1">
                <a:solidFill>
                  <a:srgbClr val="484848"/>
                </a:solidFill>
                <a:latin typeface="TH SarabunPSK" pitchFamily="34" charset="-34"/>
                <a:ea typeface="+mj-ea"/>
                <a:cs typeface="TH SarabunPSK" pitchFamily="34" charset="-34"/>
                <a:sym typeface="TH SarabunPSK" pitchFamily="34" charset="-34"/>
              </a:rPr>
              <a:t>จังหวัด</a:t>
            </a:r>
            <a:r>
              <a:rPr lang="en-US" sz="2800" b="1" dirty="0">
                <a:solidFill>
                  <a:srgbClr val="484848"/>
                </a:solidFill>
                <a:latin typeface="TH SarabunPSK" pitchFamily="34" charset="-34"/>
                <a:ea typeface="+mj-ea"/>
                <a:cs typeface="TH SarabunPSK" pitchFamily="34" charset="-34"/>
                <a:sym typeface="TH SarabunPSK" pitchFamily="34" charset="-34"/>
              </a:rPr>
              <a:t>/ 18 </a:t>
            </a:r>
            <a:r>
              <a:rPr lang="en-US" sz="2800" b="1" dirty="0" err="1">
                <a:solidFill>
                  <a:srgbClr val="484848"/>
                </a:solidFill>
                <a:latin typeface="TH SarabunPSK" pitchFamily="34" charset="-34"/>
                <a:ea typeface="+mj-ea"/>
                <a:cs typeface="TH SarabunPSK" pitchFamily="34" charset="-34"/>
                <a:sym typeface="TH SarabunPSK" pitchFamily="34" charset="-34"/>
              </a:rPr>
              <a:t>กลุ่มจังหวัด</a:t>
            </a:r>
            <a:endParaRPr lang="en-US" sz="6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106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C4B0CD2-11D9-4DFE-987D-224D1A86E51A}" type="slidenum">
              <a:rPr lang="th-TH" altLang="th-TH" sz="2400" b="1">
                <a:solidFill>
                  <a:srgbClr val="000000"/>
                </a:solidFill>
                <a:cs typeface="Cordia New" pitchFamily="34" charset="-34"/>
              </a:rPr>
              <a:pPr algn="r" eaLnBrk="1" hangingPunct="1"/>
              <a:t>3</a:t>
            </a:fld>
            <a:endParaRPr lang="th-TH" altLang="th-TH" sz="2400" b="1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86889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2 :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เสริมสร้าง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54" y="980728"/>
            <a:ext cx="8713788" cy="4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Issue: </a:t>
            </a:r>
            <a:r>
              <a:rPr lang="th-TH" altLang="th-TH" sz="24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ความมั่นคงและความปลอดภัยในชีวิตและทรัพย์สิน</a:t>
            </a:r>
            <a:endParaRPr lang="en-GB" altLang="th-TH" sz="2400" b="1" dirty="0"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018" y="1700807"/>
          <a:ext cx="8820470" cy="4248472"/>
        </p:xfrm>
        <a:graphic>
          <a:graphicData uri="http://schemas.openxmlformats.org/drawingml/2006/table">
            <a:tbl>
              <a:tblPr/>
              <a:tblGrid>
                <a:gridCol w="1504914"/>
                <a:gridCol w="1504914"/>
                <a:gridCol w="1400409"/>
                <a:gridCol w="731553"/>
                <a:gridCol w="912941"/>
                <a:gridCol w="896997"/>
                <a:gridCol w="896997"/>
                <a:gridCol w="971745"/>
              </a:tblGrid>
              <a:tr h="16620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การมีส่วนร่วมของชุมชน"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31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3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การให้บริการด้านสาธารณสุข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63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การเข้าถึงการให้บริการด้านสาธารณสุข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ร้อยละของสถานบริการสุขภาพมีมาตรฐานที่กำหนด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จำนวนสถานบริการสุขภาพที่มีคุณภาพมาตรฐานที่กำหนด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สนง.สาธารณสุข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1.2 </a:t>
                      </a:r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ร้อยละของหมู่บ้านที่ผ่านเกณฑ์หมู่บ้านจัดการสุขภาพ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1.2.1 </a:t>
                      </a:r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จำนวนหมู่บ้านที่ผ่านเกณฑ์หมู่บ้านจัดการสุขภาพ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1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4 :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ยกระดับคุณภาพการศึกษา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6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พัฒนาคุณภาพการศึกษาทุกระดับในพื้นที่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ร้อยละของค่าเฉลี่ย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O-Net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ของนักเรียน ม.3 เพิ่มขึ้น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คะแนนผลการสอบ </a:t>
                      </a:r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O-NET </a:t>
                      </a:r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ของนักเรียนชั้น ม.3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สถาบันทดสอบทางการศึกษาแห่งชาติ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15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สร้างโอกาส/แนวทางในการเข้าสู่การศึกษาในระดับสูง</a:t>
                      </a:r>
                      <a:endParaRPr lang="th-TH" sz="115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ร้อยละของค่าเฉลี่ย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O-Net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ของนักเรียน ม.3 เพิ่มขึ้น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คะแนนผลการสอบ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O-NET </a:t>
                      </a:r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ของนักเรียนชั้น ม.3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สถาบันทดสอบทางการศึกษาแห่งชาติ</a:t>
                      </a:r>
                    </a:p>
                  </a:txBody>
                  <a:tcPr marL="7223" marR="7223" marT="7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1187450"/>
            <a:ext cx="8308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กลยุทธ์</a:t>
            </a:r>
          </a:p>
          <a:p>
            <a:pPr>
              <a:buClr>
                <a:schemeClr val="accent1"/>
              </a:buClr>
            </a:pP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พัฒนาคุณภาพชีวิตของประชาชนให้มีความสุขทั้งทางด้านร่างกายและจิตใจภายใต้หลักปรัชญาของเศรษฐกิจพอเพียง</a:t>
            </a:r>
            <a:b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ส่งเสริมและพัฒนาคุณภาพการศึกษา</a:t>
            </a:r>
            <a:b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 ส่งเสริมการนำผลการวิจัยและองค์ความรู้ (</a:t>
            </a:r>
            <a:r>
              <a:rPr lang="en-US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Best Practice)</a:t>
            </a: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มาเพิ่มศักยภาพการเรียนรู้และพัฒนาอาชีพของประชาชน</a:t>
            </a:r>
            <a:b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altLang="th-TH" sz="20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ส่งเสริมการมีส่วนร่วมในการอนุรักษ์และสืบทอด ด้านศาสนาศิลปะ วัฒนธรรม เพื่อเสริมสร้างภูมิคุ้มกันทางสังคม</a:t>
            </a:r>
          </a:p>
        </p:txBody>
      </p:sp>
      <p:graphicFrame>
        <p:nvGraphicFramePr>
          <p:cNvPr id="11" name="Table 9"/>
          <p:cNvGraphicFramePr>
            <a:graphicFrameLocks noGrp="1"/>
          </p:cNvGraphicFramePr>
          <p:nvPr/>
        </p:nvGraphicFramePr>
        <p:xfrm>
          <a:off x="179388" y="3200400"/>
          <a:ext cx="8678862" cy="3352800"/>
        </p:xfrm>
        <a:graphic>
          <a:graphicData uri="http://schemas.openxmlformats.org/drawingml/2006/table">
            <a:tbl>
              <a:tblPr/>
              <a:tblGrid>
                <a:gridCol w="3297459"/>
                <a:gridCol w="5381403"/>
              </a:tblGrid>
              <a:tr h="139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เป้าประสงค์เชิงยุทธศาสตร์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ตัวชี้วัด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/เป้า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หมายรวม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4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 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09600">
                <a:tc rowSpan="5">
                  <a:txBody>
                    <a:bodyPr/>
                    <a:lstStyle/>
                    <a:p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1.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ประชาชนมีคุณภาพชีวิตที่ดีบนวิถีความพอเพียงตามเกณฑ์วัดความสุขมวลรวม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ＭＳ Ｐゴシック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1.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จำนวนที่เพิ่มขึ้นของแหล่งเรียนรู้ที่ได้มาตรฐาน เป้าหมาย : 32แห่ง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GB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2.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ร้อยละของครัวเรือนที่มีรายได้ต่ำกว่าเกณฑ์ </a:t>
                      </a:r>
                      <a:r>
                        <a:rPr lang="th-TH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จปฐ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.ลดลง เป้าหมาย : 50ครัวเรือน</a:t>
                      </a:r>
                      <a:endParaRPr lang="en-GB" sz="2000" b="0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3.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ร้อยละที่เพิ่มขึ้นของค่าเฉลี่ย O-net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ม.3เป้าหมาย :ร้อยละ 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GB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4.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สัดส่วนผู้อยู่ในระบบประกันสังคมเพิ่มขึ้นเป้าหมาย : ร้อยละ 28.669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GB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5.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ร้อยละที่ลดลงของอัตราทารกแรกเกิดมีน้ำหนักน้อยกว่า2,500 กรัม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เป้าหมาย :ร้อยละ 7.5</a:t>
                      </a:r>
                      <a:endParaRPr lang="en-GB" sz="2000" b="0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7" name="Rectangle 6"/>
          <p:cNvSpPr>
            <a:spLocks noChangeArrowheads="1"/>
          </p:cNvSpPr>
          <p:nvPr/>
        </p:nvSpPr>
        <p:spPr bwMode="auto">
          <a:xfrm>
            <a:off x="0" y="3810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3</a:t>
            </a: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400" b="1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คุณภาพชีวิต</a:t>
            </a: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  <a:r>
              <a:rPr lang="th-TH" altLang="th-TH" sz="2400" b="1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บนฐานความรู้</a:t>
            </a:r>
            <a:r>
              <a:rPr lang="th-TH" altLang="th-TH" sz="2400" b="1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และพหุวัฒนธรรม</a:t>
            </a:r>
          </a:p>
        </p:txBody>
      </p:sp>
      <p:sp>
        <p:nvSpPr>
          <p:cNvPr id="26648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27DAD21D-454C-4ADD-8CA2-BDB549E0444D}" type="slidenum">
              <a:rPr lang="th-TH" altLang="th-TH" sz="2400" b="1">
                <a:cs typeface="Cordia New" pitchFamily="34" charset="-34"/>
              </a:rPr>
              <a:pPr algn="r" eaLnBrk="1" hangingPunct="1"/>
              <a:t>31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38100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3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พัฒนา</a:t>
            </a:r>
            <a:r>
              <a:rPr lang="th-TH" altLang="th-TH" sz="2400" b="1" dirty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คุณภาพชีวิต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  <a:r>
              <a:rPr lang="th-TH" altLang="th-TH" sz="2400" b="1" dirty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บนฐานความรู้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และพหุวัฒนธรรม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 sz="2400" b="1" dirty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Issue:</a:t>
            </a:r>
            <a:r>
              <a:rPr lang="th-TH" altLang="th-TH" sz="2400" b="1" dirty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การสร้างสังคมการเรียนรู้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545013" y="4754563"/>
            <a:ext cx="2303462" cy="12223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ส่งเสริมการเรียนรู้ทั้งในระบบและนอกห้องเรียน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2362200" y="4754563"/>
            <a:ext cx="2303463" cy="12223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ยกระดับคุณภาพการศึกษา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6748463" y="4754563"/>
            <a:ext cx="2305050" cy="12223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สืบสานการเรียนรู้ อนุรักษ์ภูมิปัญญา </a:t>
            </a:r>
            <a:r>
              <a:rPr lang="en-US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วัฒนธรรมท้องถิ่นและชุมชน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57150" y="4754563"/>
            <a:ext cx="2397125" cy="12223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ส่งเสริมและเพิ่มโอกาสทางการศึกษาประชาชนทุกระดับวัย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2065338" y="3549650"/>
            <a:ext cx="4584700" cy="75088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27656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E7E9CE0-B34F-4B92-BB78-72CBA461236A}" type="slidenum">
              <a:rPr lang="th-TH" altLang="th-TH" sz="2400" b="1">
                <a:cs typeface="Cordia New" pitchFamily="34" charset="-34"/>
              </a:rPr>
              <a:pPr algn="r" eaLnBrk="1" hangingPunct="1"/>
              <a:t>32</a:t>
            </a:fld>
            <a:endParaRPr lang="th-TH" altLang="th-TH" sz="2400" b="1">
              <a:cs typeface="Cordia New" pitchFamily="34" charset="-34"/>
            </a:endParaRPr>
          </a:p>
        </p:txBody>
      </p:sp>
      <p:sp>
        <p:nvSpPr>
          <p:cNvPr id="27657" name="TextBox 94"/>
          <p:cNvSpPr txBox="1">
            <a:spLocks noChangeArrowheads="1"/>
          </p:cNvSpPr>
          <p:nvPr/>
        </p:nvSpPr>
        <p:spPr bwMode="auto">
          <a:xfrm>
            <a:off x="3008313" y="3446463"/>
            <a:ext cx="272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</a:rPr>
              <a:t>ปรับ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</a:rPr>
              <a:t>GVC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 VC 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ยุทธศาสตร์ด้านสังคม</a:t>
            </a:r>
          </a:p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“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</a:rPr>
              <a:t>การสร้างสังคมการเรียนรู้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”</a:t>
            </a:r>
            <a:endParaRPr lang="th-TH" altLang="th-TH" sz="1800" b="1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44588"/>
            <a:ext cx="8672513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0"/>
          <p:cNvSpPr txBox="1">
            <a:spLocks noChangeArrowheads="1"/>
          </p:cNvSpPr>
          <p:nvPr/>
        </p:nvSpPr>
        <p:spPr bwMode="auto">
          <a:xfrm>
            <a:off x="28575" y="47625"/>
            <a:ext cx="842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VC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ยุทธศาสตร์ที่ 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3 : Critical Issue: </a:t>
            </a:r>
            <a:r>
              <a:rPr lang="th-TH" altLang="th-TH" sz="24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การสร้างสังคมแห่งการเรียนรู้</a:t>
            </a:r>
            <a:endParaRPr lang="en-GB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576763" y="541338"/>
            <a:ext cx="2303462" cy="11207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ส่งเสริมการเรียนรู้ทั้งในระบบและนอกห้องเรียน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393950" y="541338"/>
            <a:ext cx="2303463" cy="11207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ยกระดับคุณภาพการศึกษา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6780213" y="541338"/>
            <a:ext cx="2305050" cy="11207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สืบสานการเรียนรู้ อนุรักษ์ภูมิปัญญา </a:t>
            </a:r>
            <a:r>
              <a:rPr lang="en-US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วัฒนธรรมท้องถิ่นและชุมชน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88900" y="541338"/>
            <a:ext cx="2397125" cy="11207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ส่งเสริมและเพิ่มโอกาสทางการศึกษาประชาชนทุกระดับวัย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2293938" y="1668463"/>
            <a:ext cx="2308225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ส่งเสริมให้เด็กและเยาวชนสามารถเข้าถึงโอกาสทางการศึกษา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บริหารจัดการฐานข้อมูลด้านการการศึกษาของเด็กและเยาวชนในพื้นที่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พัฒนาคุณภาพการศึกษาทุกระดับในพื้นที่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ส่งเสริมกิจกรรมเสริมการเรียนรู้เพิ่มเติมตามหลักสูตรการศึกษา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ส่งเสริมกิจกรรมสร้างเสริมประสบ การณ์ชีวิตสำหรับเด็กและเยาวชน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พัฒนาแหล่งเรียนรู้นอกห้องเรียนในชุมชน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สร้างการมีส่วนร่วมของเด็ก เยาวชน ชุมชนในการเรียนรู้ร่วมกันอย่างสร้างสรรค์ 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การพัฒนาคุณภาพระบบการศึกษาแบบองค์รวมในพื้นที่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การยกระดับขีดความสามารถของเยาวชนในพื้นที่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การส่งเสริมการใช้ภาษาต่างประเทศในการสื่อสาร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4697413" y="1668463"/>
            <a:ext cx="208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ส่งเสริมกิจกรรมเสริมการเรียนรู้เพิ่มเติมตามหลักสูตรการศึกษา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ส่งเสริมกิจกรรมสร้างเสริมประสบการณ์ชีวิตสำหรับเด็กและเยาวชน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พัฒนาแหล่งเรียนรู้นอกห้องเรียนในชุมชน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สร้างการมีส่วนร่วมของเด็ก เยาวชน ชุมชนในการเรียนรู้ร่วมกันอย่างสร้างสรรค์ 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6880225" y="1670050"/>
            <a:ext cx="2082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บริหารจัดการฐานข้อมูลวัฒนธรรมท้องถิ่น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สร้างจิตสำนึก ให้ความรู้/ความเข้าใจเรื่องวัฒนธรรมท้องถิ่นโดยเฉพาะในชุมชน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altLang="th-TH" sz="16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กิจกรรมเพื่ออนุรักษ์ สืบทอดวัฒนธรรมท้องถิ่น ด้วยการมีส่วนร่วมของชุมชน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endParaRPr lang="th-TH" altLang="th-TH" sz="160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88900" y="1670050"/>
            <a:ext cx="20828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ส่งเสริมให้ประชาชนทุกวัย สามารถเข้าถึงโอกาสทางการศึกษา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กิจกรรมเพื่อช่วยเหลือ/สนับสนุนเด็กและเยาวชนที่ด้อยโอกาสทางการศึกษา</a:t>
            </a:r>
          </a:p>
          <a:p>
            <a:pPr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สร้างโอกาส/แนวทางในการเข้าสู่การศึกษาในระดับสูง/ช่องทางอาชีพสำหรับเยาวชนที่จะจบการศึกษา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48109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3 :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พัฒนา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คุณภาพชีวิต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บนฐานความรู้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และพหุวัฒนธรรม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54" y="692696"/>
            <a:ext cx="8891434" cy="4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 :</a:t>
            </a:r>
            <a:r>
              <a:rPr lang="th-TH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การสร้างสังคมการเรียนรู้</a:t>
            </a:r>
            <a:endParaRPr lang="th-TH" altLang="th-TH" sz="2400" b="1" dirty="0"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196752"/>
          <a:ext cx="8784976" cy="5265730"/>
        </p:xfrm>
        <a:graphic>
          <a:graphicData uri="http://schemas.openxmlformats.org/drawingml/2006/table">
            <a:tbl>
              <a:tblPr/>
              <a:tblGrid>
                <a:gridCol w="1800200"/>
                <a:gridCol w="1626470"/>
                <a:gridCol w="1109834"/>
                <a:gridCol w="936104"/>
                <a:gridCol w="979737"/>
                <a:gridCol w="838441"/>
                <a:gridCol w="840719"/>
                <a:gridCol w="653471"/>
              </a:tblGrid>
              <a:tr h="549308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ห่วงโซ่คุณค่า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KPI)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ข้อมูลพื้นฐาน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List)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หน่วยงานที่รับผิดชอบ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7535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VC 1 </a:t>
                      </a:r>
                      <a:r>
                        <a:rPr lang="th-TH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ส่งเสริมความอบอุ่นในครอบครัว</a:t>
                      </a:r>
                      <a:r>
                        <a:rPr lang="th-TH" sz="1100" b="0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1100" b="1" i="0" u="none" strike="noStrike" dirty="0">
                        <a:solidFill>
                          <a:srgbClr val="37609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64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CSF1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ส่งเสริมกิจกรรมสร้าง  ศีลธรรม จริยธรรมในครอบครัว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KPII 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ครอบครัวมีกิจกรรมด้านศีลธรรม จริยธรรม เพิ่มขึ้น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Data 1.1.1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จำนวนครั้งของการจัดกิจกรรมด้านศีลธรรม จริยธรรม ในจังหวัด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4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535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VC 2. </a:t>
                      </a:r>
                      <a:r>
                        <a:rPr lang="th-TH" sz="11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ยกระดับคุณภาพการศึกษา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CSF 2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บริหารจัดการฐานข้อมูลด้านการการศึกษาของเด็กและเยาวชนในพื้นที่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KPI  2.1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ฐานข้อมูลด้านการศึกษาของเด็กและเยาวชนในพื้นที่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ชุดฐานข้อมูลที่จำเป็น เช่น จำนวนโรงเรียน จำนวนนักเรียน จำนวนครู ฯลฯ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45">
                <a:tc rowSpan="6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 3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พัฒนาคุณภาพการศึกษาทุกระดับในพื้นที่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ร้อยละนักเรียนต่อประชากรวัยเรียน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จำนวนประชากรวัยเรียน จำแนกตามอายุเข้าเรียนตามเกณฑ์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จำนวนผู้เรียนในระบบ จำแนกตามชั้นปี เพศ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ร้อยละนักเรียนที่สำเร็จการศึกษา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3.2.1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จำนวนนักเรียนจำแนกตามระดับการศึกษา และตามพื้นที่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3.2.2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จำนวนนักเรียนที่สำเร็จการศึกษาจำแนกตามระดับการศึกษา และตามพื้นที่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3.3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สัดส่วนนักเรียนต่อครู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3.3.1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จำนวนครูจำแนกตามวุฒิการศึกษาของครู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3.3.2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จำนวนครูจำแนกตามระดับการศึกษาของนักเรียน (เช่น ครูประถม ครูมัธยม  เป็นต้น)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48109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3 :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พัฒนา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คุณภาพชีวิต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ของประชาชน</a:t>
            </a: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บนฐานความรู้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และพหุวัฒนธรรม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54" y="692696"/>
            <a:ext cx="8891434" cy="4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 :</a:t>
            </a:r>
            <a:r>
              <a:rPr lang="th-TH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การสร้างสังคมการเรียนรู้</a:t>
            </a:r>
            <a:endParaRPr lang="th-TH" altLang="th-TH" sz="2400" b="1" dirty="0"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1" y="1340768"/>
          <a:ext cx="8856985" cy="4956180"/>
        </p:xfrm>
        <a:graphic>
          <a:graphicData uri="http://schemas.openxmlformats.org/drawingml/2006/table">
            <a:tbl>
              <a:tblPr/>
              <a:tblGrid>
                <a:gridCol w="2058575"/>
                <a:gridCol w="1396891"/>
                <a:gridCol w="1396891"/>
                <a:gridCol w="827106"/>
                <a:gridCol w="827106"/>
                <a:gridCol w="845486"/>
                <a:gridCol w="847783"/>
                <a:gridCol w="657147"/>
              </a:tblGrid>
              <a:tr h="264173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ห่วงโซ่คุณค่า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KPI)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ข้อมูลพื้นฐาน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List)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หน่วยงานที่รับผิดชอบ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516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VC 3.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ส่งเสริมการเรียนรู้นอกห้องเรียนของเยาวชน/ชุมชน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5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CSF4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ส่งเสริมกิจกรรมสร้างเสริมประสบการณ์ชีวิตสำหรับเด็กและเยาวชน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4.1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จัดกิจกรรมสร้างเสริมประสบการณ์ชีวิตสำหรับเด็กและเยาวชน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4.1.1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จำนวนครั้งของการจัดกิจกรรม 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4.1.2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จำนวนผู้เข้าร่วมกิจกรรม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CSF5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สร้างการมีส่วนร่วมของเด็ก เยาวชน ชุมชนในการเรียนรู้ร่วมกันอย่างสร้างสรรค์ 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KPI 5.1 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การมีส่วนร่วมของเด็ก เยาวชน ชุมชนในการเรียนรู้ร่วมกันอย่างสร้างสรรค์ 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data 5.1.1 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เด็ก เยาวชน ชุมชนที่ได้เข้าร่วมกิจกรรมเรียนรู้ร่วมกันอย่างสร้างสรรค์ 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VC 4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ส่งเสริมการพัฒนาสุขภาวะของเยาวชน</a:t>
                      </a:r>
                      <a:r>
                        <a:rPr lang="th-TH" sz="1200" b="0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1200" b="1" i="0" u="none" strike="noStrike" dirty="0">
                        <a:solidFill>
                          <a:srgbClr val="37609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836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CSF6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การส่งเสริมความรู้ ทักษะกิจกรรมและสุขภาวะที่ดีสำหรับเด็กและเยาวชน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6.1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การเข้าถึงองค์ความรู้เกี่ยวกับสุขภาวะของเด็กและเยาวชนที่ถูกต้อง เหมาะสม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6.1.1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จำนวนกิจกรรมในการสร้างเสริมความรู้สำหรับเด็กและเยาวชน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6.2.1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จำนวนเด็กและเยาวชนที่เข้าร่วมกิจกรรม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VC 5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ส่งเสริมพัฒนาอาชีพ/การมีงานทำ/รายได้</a:t>
                      </a:r>
                      <a:r>
                        <a:rPr lang="th-TH" sz="1200" b="0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1200" b="1" i="0" u="none" strike="noStrike" dirty="0">
                        <a:solidFill>
                          <a:srgbClr val="37609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5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CSF7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จัดกิจกรรมส่งเสริมการออมในชุมชนและเสริมรายได้แรงงาน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7.1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ชุมชนมีการออมและรายได้เสริมเพิ่มขึ้น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7.1.1 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จำนวนประชาชนในชุมชนที่มีรายได้เสริม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Data 7.1.2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เงินออมของชุมชน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CSF8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ลดปัญหายาเสพติดในพื้นที่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8.1 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สัดส่วนคดียาเสพติดลดลง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8.1.1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จำนวนคดียาเสพติดในพื้นที่ จำแนกตามอายุ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VC6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การพัฒนาเมืองและชุมชน/</a:t>
                      </a:r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สังคมให้น่าอยู่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5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CSF9 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การพัฒนาเมืองให้น่าอยู่ เพื่อให้ประชาชนอยู่ในสิ่งแวดล้อมที่ดีและมีคุณภาพ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KPI 9.1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เป็นเมืองที่มีคุณภาพ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Data 9.1.1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การเข้าถึงสาธารณูปโภค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ทั้งด้านกายภาพและจิตใจ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Data 9.2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สัดส่วนคดีต่างๆ 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1187450"/>
            <a:ext cx="8308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กลยุทธ์</a:t>
            </a:r>
          </a:p>
          <a:p>
            <a:pPr>
              <a:buClr>
                <a:schemeClr val="accent1"/>
              </a:buClr>
            </a:pP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</a:t>
            </a:r>
            <a:r>
              <a:rPr lang="th-TH" alt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ส่งเสริม</a:t>
            </a: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การบริหารจัดการน้ำอย่าง</a:t>
            </a:r>
            <a:r>
              <a:rPr lang="th-TH" altLang="th-TH" sz="2000" dirty="0" err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บูรณา</a:t>
            </a: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</a:t>
            </a:r>
            <a:b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</a:t>
            </a:r>
            <a:r>
              <a:rPr lang="th-TH" alt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ส่งเสริม</a:t>
            </a: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และสนับสนุนการอนุรักษ์และฟื้นฟูทรัพยากรธรรมชาติ และการใช้พลังงานทดแทน</a:t>
            </a:r>
            <a:b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</a:t>
            </a:r>
            <a:r>
              <a:rPr lang="th-TH" alt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ฟื้นฟู</a:t>
            </a: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ลุ่มน้ำทะเลสาบสงขลา</a:t>
            </a:r>
            <a:b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4.ส่งเสริมและพัฒนาการจัดการสิ่งแวดล้อมสู่การเป็นเมืองสีเขียว (</a:t>
            </a:r>
            <a:r>
              <a:rPr lang="en-US" alt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Green City)</a:t>
            </a:r>
            <a:endParaRPr lang="th-TH" altLang="th-TH" sz="2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aphicFrame>
        <p:nvGraphicFramePr>
          <p:cNvPr id="11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90396"/>
              </p:ext>
            </p:extLst>
          </p:nvPr>
        </p:nvGraphicFramePr>
        <p:xfrm>
          <a:off x="179388" y="3200400"/>
          <a:ext cx="8639968" cy="3252935"/>
        </p:xfrm>
        <a:graphic>
          <a:graphicData uri="http://schemas.openxmlformats.org/drawingml/2006/table">
            <a:tbl>
              <a:tblPr/>
              <a:tblGrid>
                <a:gridCol w="3282682"/>
                <a:gridCol w="5357286"/>
              </a:tblGrid>
              <a:tr h="464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เป้าประสงค์เชิงยุทธศาสตร์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  <a:tab pos="900113" algn="l"/>
                        </a:tabLst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ตัวชี้วัด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/เป้า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หมายรวม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4</a:t>
                      </a: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 ปี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929410">
                <a:tc rowSpan="3"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สร้างคุณภาพสิ่งแวดล้อมที่ดีให้ประชาชน และรักษาฐานทรัพยากรธรรมชาติให้สมดุล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ＭＳ Ｐゴシック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1.</a:t>
                      </a:r>
                      <a:r>
                        <a:rPr kumimoji="0" lang="th-TH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 ร้อยละของพื้นที่ป่าอนุรักษ์ที่ถูกบุกรุกเป้าหมาย :ร้อยละ 0.012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410">
                <a:tc vMerge="1">
                  <a:txBody>
                    <a:bodyPr/>
                    <a:lstStyle/>
                    <a:p>
                      <a:endParaRPr lang="en-GB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2. 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ร้อยละการนำขยะมูลฝอยกลับมาใช้ประโยชน์เป้าหมาย : ร้อยละ 30</a:t>
                      </a:r>
                      <a:endParaRPr lang="en-GB" sz="2000" b="0" i="0" u="none" strike="noStrike" kern="12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410">
                <a:tc vMerge="1">
                  <a:txBody>
                    <a:bodyPr/>
                    <a:lstStyle/>
                    <a:p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ＭＳ Ｐゴシック" charset="0"/>
                        <a:cs typeface="TH SarabunPSK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charset="0"/>
                          <a:cs typeface="TH SarabunPSK" pitchFamily="34" charset="-34"/>
                        </a:rPr>
                        <a:t>3.</a:t>
                      </a:r>
                      <a:r>
                        <a:rPr lang="th-T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จำนวนสถานประกอบการที่ได้รับการพัฒนาและยกระดับมาตรฐานอุตสาหกรรมสีเขียวเป้าหมาย :100 สถานประกอบการ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charset="0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9" name="Rectangle 6"/>
          <p:cNvSpPr>
            <a:spLocks noChangeArrowheads="1"/>
          </p:cNvSpPr>
          <p:nvPr/>
        </p:nvSpPr>
        <p:spPr bwMode="auto">
          <a:xfrm>
            <a:off x="0" y="3810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 dirty="0">
                <a:solidFill>
                  <a:srgbClr val="FF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4</a:t>
            </a:r>
            <a: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อนุรักษ์และฟื้นฟูทรัพยากรธรรมชาติและสิ่งแวดล้อมอย่างสมดุล</a:t>
            </a:r>
            <a:endParaRPr lang="th-TH" altLang="th-TH" sz="2400" b="1" dirty="0">
              <a:solidFill>
                <a:srgbClr val="FF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29720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1765739E-2A31-49A8-B11B-9FA5DB9FD017}" type="slidenum">
              <a:rPr lang="th-TH" altLang="th-TH" sz="2400" b="1">
                <a:cs typeface="Cordia New" pitchFamily="34" charset="-34"/>
              </a:rPr>
              <a:pPr algn="r" eaLnBrk="1" hangingPunct="1"/>
              <a:t>36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38100"/>
            <a:ext cx="9144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4</a:t>
            </a: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/>
            </a:r>
            <a:b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</a:br>
            <a:r>
              <a:rPr lang="th-TH" altLang="th-TH" sz="2400" b="1" dirty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อนุรักษ์และฟื้นฟูทรัพยากรธรรมชาติและสิ่งแวดล้อมอย่างสมดุล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 sz="2400" b="1" dirty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Issue:</a:t>
            </a:r>
            <a:r>
              <a:rPr lang="th-TH" altLang="th-TH" sz="2400" b="1" dirty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อนุรักษ์ ฟื้นฟู ทรัพยากรป่าไม้ </a:t>
            </a:r>
            <a:r>
              <a:rPr lang="en-US" altLang="th-TH" sz="2400" b="1" dirty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- </a:t>
            </a:r>
            <a:r>
              <a:rPr lang="th-TH" altLang="th-TH" sz="2400" b="1" dirty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น้ำ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545013" y="5497513"/>
            <a:ext cx="2303462" cy="12223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พัฒนาการจัดสรรการใช้น้ำเพื่อใช้ประโยชน์อย่างยั่งยืน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2362200" y="5497513"/>
            <a:ext cx="2303463" cy="12223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อนุรักษ์ฟื้นฟูป่าไม้ และแหล่งน้ำธรรมชาติ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6748463" y="5497513"/>
            <a:ext cx="2305050" cy="12223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ส่งเสริมและสนับสนุนให้การอนุรักษ์ ฟื้นฟู ป่าไม้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แหล่งน้ำ แบบมีส่วนร่วมอย่าง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57150" y="5497513"/>
            <a:ext cx="2397125" cy="12223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ป้องกัน และแก้ไขปัญหาการตัดไม้ ทำลายป่า (ป่าต้นน้ำ)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2065338" y="4811713"/>
            <a:ext cx="4584700" cy="75088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30728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F96E8FB0-2260-4515-8EE3-3850E8290F82}" type="slidenum">
              <a:rPr lang="th-TH" altLang="th-TH" sz="2400" b="1">
                <a:cs typeface="Cordia New" pitchFamily="34" charset="-34"/>
              </a:rPr>
              <a:pPr algn="r" eaLnBrk="1" hangingPunct="1"/>
              <a:t>37</a:t>
            </a:fld>
            <a:endParaRPr lang="th-TH" altLang="th-TH" sz="2400" b="1">
              <a:cs typeface="Cordia New" pitchFamily="34" charset="-34"/>
            </a:endParaRPr>
          </a:p>
        </p:txBody>
      </p:sp>
      <p:sp>
        <p:nvSpPr>
          <p:cNvPr id="30729" name="TextBox 94"/>
          <p:cNvSpPr txBox="1">
            <a:spLocks noChangeArrowheads="1"/>
          </p:cNvSpPr>
          <p:nvPr/>
        </p:nvSpPr>
        <p:spPr bwMode="auto">
          <a:xfrm>
            <a:off x="2795588" y="4708525"/>
            <a:ext cx="3300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</a:rPr>
              <a:t>ปรับ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</a:rPr>
              <a:t>GVC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 VC 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ยุทธศาสตร์ด้านสังคม</a:t>
            </a:r>
          </a:p>
          <a:p>
            <a:pPr algn="ctr" eaLnBrk="1" hangingPunct="1"/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“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</a:rPr>
              <a:t>อนุรักษ์ ฟื้นฟู ทรัพยากรป่าไม้ </a:t>
            </a:r>
            <a:r>
              <a:rPr lang="en-US" altLang="th-TH" sz="1800" b="1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</a:rPr>
              <a:t>น้ำ</a:t>
            </a:r>
            <a:r>
              <a:rPr lang="th-TH" altLang="th-TH" sz="1800" b="1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”</a:t>
            </a:r>
            <a:endParaRPr lang="th-TH" altLang="th-TH" sz="1800" b="1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14425"/>
            <a:ext cx="86058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917825"/>
            <a:ext cx="8418512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0"/>
          <p:cNvSpPr txBox="1">
            <a:spLocks noChangeArrowheads="1"/>
          </p:cNvSpPr>
          <p:nvPr/>
        </p:nvSpPr>
        <p:spPr bwMode="auto">
          <a:xfrm>
            <a:off x="28575" y="47625"/>
            <a:ext cx="842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VC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ยุทธศาสตร์ที่ 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4 : Critical Issue: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อนุรักษ์ ฟื้นฟู ทรัพยากรป่าไม้ 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น้ำ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635500" y="561975"/>
            <a:ext cx="2303463" cy="1222375"/>
          </a:xfrm>
          <a:prstGeom prst="chevron">
            <a:avLst>
              <a:gd name="adj" fmla="val 15874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พัฒนาการจัดสรรการใช้น้ำเพื่อใช้ประโยชน์อย่างยั่งยืน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452688" y="561975"/>
            <a:ext cx="2305050" cy="1222375"/>
          </a:xfrm>
          <a:prstGeom prst="chevron">
            <a:avLst>
              <a:gd name="adj" fmla="val 15352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อนุรักษ์ฟื้นฟูป่าไม้ และแหล่งน้ำธรรมชาติ</a:t>
            </a: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838950" y="561975"/>
            <a:ext cx="2305050" cy="1222375"/>
          </a:xfrm>
          <a:prstGeom prst="chevron">
            <a:avLst>
              <a:gd name="adj" fmla="val 1448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ส่งเสริมและสนับสนุนให้การอนุรักษ์ ฟื้นฟู ป่าไม้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แหล่งน้ำ แบบมีส่วนร่วมอย่าง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47638" y="561975"/>
            <a:ext cx="2397125" cy="1222375"/>
          </a:xfrm>
          <a:prstGeom prst="homePlate">
            <a:avLst>
              <a:gd name="adj" fmla="val 1532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ป้องกัน และแก้ไขปัญหาการตัดไม้ ทำลายป่า (ป่าต้นน้ำ)</a:t>
            </a:r>
          </a:p>
        </p:txBody>
      </p:sp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147638" y="1784350"/>
            <a:ext cx="21383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ป้องกันและแก้ไขปัญหาการตัดไม้ทำลายป่า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ป้องกันการพังทลายของดิน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เพิ่มประสิทธิภาพการป้องกัน ดูแลป่าไม้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การจัดการปัญหาน้ำเสียต่าง ๆ เช่น น้ำเค็ม น้ำเสียจากการทำการเกษตร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การป้องกันอุทกภัยในช่วงฤดูฝน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  <a:sym typeface="Helvetica Light"/>
              </a:rPr>
              <a:t>การจัดทำแนวเขตพื้นที่ป่า ผังเมือง แนวป้องกันตลิ่ง ระบบ บำบัดน้ำเสียและระบบจำกัดขยะมูลฝอย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6799263" y="1797050"/>
            <a:ext cx="2303462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สร้างการมีส่วนร่วมของทุกภาคส่วนรวมถึงให้ความรู้และความเข้าใจในการจัดการปัญหาป่าไม้ </a:t>
            </a:r>
            <a:r>
              <a:rPr lang="en-US" altLang="th-TH" sz="160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- </a:t>
            </a: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น้ำ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  <a:sym typeface="Helvetica Light"/>
              </a:rPr>
              <a:t>สร้างเครือข่ายชุมชนเพื่อสร้างความร่วมมือในการรักษาป่าไม้ (ป่าต้นน้ำ)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หน่วยราชการที่เกี่ยวข้องปฏิบัติตามมาตรการป้องกัน แก้ไข และติดตามตรวจสอบผลกระทบจากปัญหาป่าไม้ถูกทำลาย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การพัฒนาเครื่องมือตรวจวัดและเตือนภัยคุณภาพน้ำ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การจัดการทรัพยากรน้ำแบบบูรณาการกับพื้นที่ใกล้เคียง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  <a:sym typeface="Helvetica Light"/>
              </a:rPr>
              <a:t>ส่งเสริมการเกษตรเชิงอนุรักษ์ฟื้นฟูและพัฒนาให้มีการใช้ประโยชน์อย่างยั่งยืน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4591050" y="1797050"/>
            <a:ext cx="22082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 marL="571500" indent="-571500"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371600" indent="9144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1828800" indent="9144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286000" indent="9144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2743200" indent="9144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177800" indent="-177800" algn="l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พัฒนา ปรับปรุงแหล่งกักเก็บน้ำ ระบบระบายน้ำและผันน้ำ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ปรับปรุงและพัฒนาระบบกระจายน้ำ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พัฒนาปรับปรุงสภาพนิเวศวิทยาให้กลับคืนสู่สมดุล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เพิ่มประสิทธิภาพการใช้น้ำเพื่อการบริโภคและ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การเกษตร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th-TH" sz="1600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กระตุ้นชุมชนให้เกิดความร่วมมือและมีส่วนร่วมในการดูแลจัดการทรัพยากรธรรมชาติและสิ่งแวดล้อม พร้อมทั้งสร้างองค์ความรู้ และ เพิ่มขีดความสามรถบริหารจัดการให้กับชุมชน</a:t>
            </a:r>
            <a:endParaRPr lang="en-US" sz="1600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indent="0" algn="l">
              <a:defRPr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452688" y="1797050"/>
            <a:ext cx="204311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ฟื้นฟูและปรับปรุงคุณภาพดินโดยเฉพาะในพื้นที่เกษตรกรรม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ฟื้นฟูสภาพป่า/ระบบนิเวศน์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ส่งเสริมเกษตรและภาคีเครือข่ายในชุมชนร่วมกันอนุรักษ์ดิน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ea typeface="Helvetica Light"/>
                <a:cs typeface="TH SarabunPSK" pitchFamily="34" charset="-34"/>
                <a:sym typeface="Helvetica Light"/>
              </a:rPr>
              <a:t>เพิ่มพื้นที่ป่าต้นน้ำ และพื้นที่สีเขียวในชุมชน</a:t>
            </a:r>
          </a:p>
          <a:p>
            <a:pPr eaLnBrk="1" hangingPunct="1">
              <a:buFont typeface="Arial" pitchFamily="34" charset="0"/>
              <a:buChar char="•"/>
            </a:pPr>
            <a:endParaRPr lang="th-TH" altLang="th-TH" sz="1600" dirty="0">
              <a:solidFill>
                <a:srgbClr val="000000"/>
              </a:solidFill>
              <a:latin typeface="TH SarabunPSK" pitchFamily="34" charset="-34"/>
              <a:ea typeface="Helvetica Light"/>
              <a:cs typeface="TH SarabunPSK" pitchFamily="34" charset="-34"/>
              <a:sym typeface="Helvetica Light"/>
            </a:endParaRPr>
          </a:p>
          <a:p>
            <a:pPr eaLnBrk="1" hangingPunct="1">
              <a:buFont typeface="Arial" pitchFamily="34" charset="0"/>
              <a:buChar char="•"/>
            </a:pPr>
            <a:endParaRPr lang="th-TH" altLang="th-TH" sz="1600" dirty="0">
              <a:solidFill>
                <a:srgbClr val="000000"/>
              </a:solidFill>
              <a:latin typeface="TH SarabunPSK" pitchFamily="34" charset="-34"/>
              <a:ea typeface="Helvetica Light"/>
              <a:cs typeface="TH SarabunPSK" pitchFamily="34" charset="-34"/>
              <a:sym typeface="Helvetica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9512" y="1772816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9752" y="1772816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1760" y="2996952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48109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4 :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อนุรักษ์และฟื้นฟูทรัพยากรธรรมชาติและสิ่งแวดล้อมอย่างสมดุล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54" y="857232"/>
            <a:ext cx="8713788" cy="4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Issue:</a:t>
            </a:r>
            <a:r>
              <a:rPr lang="th-TH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อนุรักษ์ ฟื้นฟู ทรัพยากรป่าไม้ </a:t>
            </a: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- </a:t>
            </a:r>
            <a:r>
              <a:rPr lang="th-TH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น้ำ</a:t>
            </a:r>
            <a:endParaRPr lang="th-TH" altLang="th-TH" sz="2400" b="1" dirty="0"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1520" y="1556792"/>
          <a:ext cx="8604446" cy="4764871"/>
        </p:xfrm>
        <a:graphic>
          <a:graphicData uri="http://schemas.openxmlformats.org/drawingml/2006/table">
            <a:tbl>
              <a:tblPr/>
              <a:tblGrid>
                <a:gridCol w="1456412"/>
                <a:gridCol w="1381953"/>
                <a:gridCol w="1381953"/>
                <a:gridCol w="667149"/>
                <a:gridCol w="726718"/>
                <a:gridCol w="1012638"/>
                <a:gridCol w="1012638"/>
                <a:gridCol w="964985"/>
              </a:tblGrid>
              <a:tr h="5277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ฟื้นฟูทรัพยากรณ์ธรรมชาติและสิ่งแวดล้อม"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3852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1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การป้องกันและแก้ไขปัญหารการตัดไม้ทำลายป่าและทะเลสาปสงขลา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46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เพิ่มประสิทธิภาพการป้องกันดูแลป่าไม้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ร้อยละที่ลดลงของพื้นที่ป่าอนุรักษ์ที่ถูกบุกรุก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จำนวนพื้นที่ป่าอนุรักษ์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สำนักบริหารพื้นที่อนุรัษ์ที่ 6 สงขลา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จำนวนพื้นที่การบุกรุกพื้นที่ป่าอนุรักษ์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สำนักบริหารพื้นที่อนุรัษ์ที่ 6 สงขลา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3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ฟื้นฟูสภาพป่า/ระบบนิเวศน์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ร้อยละที่เพิ่มขึ้นของการจัดการฟื้นฟูสภาพป่า ทะเลสาป และระบบนิเวศน์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พื้นที่ที่ได้รับการจัดการฟื้นฟูสภาพป่า ทะเลสาป และระบบนิเวศน์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2.2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ร้อยละที่เพิ่มขึ้นของการป้องกันการกัดเซาะชายฝั่งทะเล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2.2.1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จำนวนพื้นที่ชายฝั่งทะเล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สนง.สิ่งแวดล้อมภาคที่16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2.2.2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จำนวนพื้นที่ชายฝั่งทะเลที่มีการกัดเซาะ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สนง.สิ่งแวดล้อมภาคที่16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2.3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ร้อยละที่เพิ่มขึ้นของการจัดระบบบำบัดน้ำเสีย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2.3.1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ปริมาณน้ำเสีย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สนง.สิ่งแวดล้อมภาคที่16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2.3.2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จำนวนแม่น้ำ ลำคลองที่มีระบบบำบัดน้ำเสีย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สนง.สิ่งแวดล้อมภาคที่16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CSF3 </a:t>
                      </a: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สร้างความเข้มแข็งของชุมชนด้านการอนุรักษ์ป่า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3.1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ร้อยละที่เพิ่มขึ้นของชุมชนที่ได้รับการอบรมเรื่องการอนุรักษ์ป่าไม้และอนุรักษ์ทะเลสาป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3.1.1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จำนวนชุมชนที่อยู่ในพื้นที่ป่าอนุรักษ์และชายฝั่งทะเลสาบ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สนง.สิ่งแวดล้อมภาคที่16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7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3.1.2 </a:t>
                      </a: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จำนวนชุมชนที่ได้รับการอบรมเรื่องการอนุรักษ์ป่าไม้และอนุรักษ์ทะเลสาบ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/>
          </p:cNvSpPr>
          <p:nvPr/>
        </p:nvSpPr>
        <p:spPr bwMode="auto">
          <a:xfrm>
            <a:off x="109538" y="835025"/>
            <a:ext cx="2170112" cy="2984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thaiDist" eaLnBrk="1" hangingPunct="1">
              <a:lnSpc>
                <a:spcPct val="90000"/>
              </a:lnSpc>
            </a:pPr>
            <a:r>
              <a:rPr lang="en-US" altLang="th-TH" sz="24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การพัฒนาต่อยอดและขยายชุดข้อมูลเพื่อการตัดสินใจจากประเด็นยุทธศาสตร์การพัฒนาระดับพื้นที่ใน 3 ด้าน คือ เศรษฐกิ</a:t>
            </a:r>
            <a:r>
              <a:rPr lang="th-TH" altLang="th-TH" sz="24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จ </a:t>
            </a:r>
            <a:r>
              <a:rPr lang="en-US" altLang="th-TH" sz="2400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สังคม ทรัพยากรธรรมชาติและสิ่งแวดล้อม รวมทั้ง ชุดข้อมูลที่มีความเชื่อมโยงกับตัวชี้วัดการพัฒนาจังหวัดและกลุ่มจังหวัดที่สอดคล้องกับแผน พัฒนาเศรษฐกิจและสังคมแห่งชาติฉบับที่ 11</a:t>
            </a:r>
            <a:endParaRPr lang="en-US" altLang="th-TH" sz="2400" b="1">
              <a:solidFill>
                <a:srgbClr val="0000CC"/>
              </a:solidFill>
            </a:endParaRPr>
          </a:p>
        </p:txBody>
      </p:sp>
      <p:sp>
        <p:nvSpPr>
          <p:cNvPr id="5123" name="AutoShape 5"/>
          <p:cNvSpPr>
            <a:spLocks/>
          </p:cNvSpPr>
          <p:nvPr/>
        </p:nvSpPr>
        <p:spPr bwMode="auto">
          <a:xfrm>
            <a:off x="169863" y="177800"/>
            <a:ext cx="8659812" cy="917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32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กรอบแนวคิดการดำเนินงานเพื่อการจัดทำแผนพัฒนาสถิติกลุ่มจังหวัด / จังหวัด</a:t>
            </a:r>
            <a:endParaRPr lang="en-US" altLang="th-TH" sz="3200"/>
          </a:p>
        </p:txBody>
      </p:sp>
      <p:sp>
        <p:nvSpPr>
          <p:cNvPr id="5124" name="AutoShape 6"/>
          <p:cNvSpPr>
            <a:spLocks/>
          </p:cNvSpPr>
          <p:nvPr/>
        </p:nvSpPr>
        <p:spPr bwMode="auto">
          <a:xfrm>
            <a:off x="2616200" y="2554288"/>
            <a:ext cx="1482725" cy="1285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000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ทิศทางการพัฒนาตามแผนฯ 11 ได้จัดทำยุทธศาสตร์สำคัญ 6 ประเด็น ซึ่งให้ความสำคัญกับการพัฒนาทั้งด้านสังคม เศรษฐกิจ ทรัพยากรธรรมชาติ และสิ่งแวดล้อม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5" name="AutoShape 7"/>
          <p:cNvSpPr>
            <a:spLocks/>
          </p:cNvSpPr>
          <p:nvPr/>
        </p:nvSpPr>
        <p:spPr bwMode="auto">
          <a:xfrm>
            <a:off x="2616200" y="1968500"/>
            <a:ext cx="1482725" cy="49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th-TH" sz="2000" b="1">
                <a:solidFill>
                  <a:srgbClr val="484848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ทิศทางการพัฒนาตามแผนฯ 11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2616200" y="1900238"/>
            <a:ext cx="1216025" cy="0"/>
          </a:xfrm>
          <a:prstGeom prst="line">
            <a:avLst/>
          </a:prstGeom>
          <a:noFill/>
          <a:ln w="1016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2616200" y="2508250"/>
            <a:ext cx="1482725" cy="0"/>
          </a:xfrm>
          <a:prstGeom prst="line">
            <a:avLst/>
          </a:prstGeom>
          <a:noFill/>
          <a:ln w="127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28" name="AutoShape 10"/>
          <p:cNvSpPr>
            <a:spLocks/>
          </p:cNvSpPr>
          <p:nvPr/>
        </p:nvSpPr>
        <p:spPr bwMode="auto">
          <a:xfrm>
            <a:off x="4189413" y="2778125"/>
            <a:ext cx="1557337" cy="1919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000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ยุทธศาสตร์การพัฒนาระดับพื้นที่ของสำนักงานสถิติแห่งชาติ แบ่งออกเป็น 3 ด้าน โดยมีรายการข้อมูลหรือสถิติทางการที่สำคัญจำเป็นต่อการพัฒนาพื้นที่ 21 สาขา ครอบคลุมเรื่อง เศรษฐกิจ สังคม ทรัพยากรธรรมชาติและสิ่งแวดล้อม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9" name="AutoShape 11"/>
          <p:cNvSpPr>
            <a:spLocks/>
          </p:cNvSpPr>
          <p:nvPr/>
        </p:nvSpPr>
        <p:spPr bwMode="auto">
          <a:xfrm>
            <a:off x="4189413" y="1968500"/>
            <a:ext cx="1557337" cy="7191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th-TH" sz="2000" b="1">
                <a:solidFill>
                  <a:srgbClr val="484848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ยุทธศาสตร์การพัฒนาสถิติระดับพื้นที่ 3 ด้าน 21 สาขา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4189413" y="1900238"/>
            <a:ext cx="1547812" cy="0"/>
          </a:xfrm>
          <a:prstGeom prst="line">
            <a:avLst/>
          </a:prstGeom>
          <a:noFill/>
          <a:ln w="1016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189413" y="2732088"/>
            <a:ext cx="1481137" cy="0"/>
          </a:xfrm>
          <a:prstGeom prst="line">
            <a:avLst/>
          </a:prstGeom>
          <a:noFill/>
          <a:ln w="127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32" name="AutoShape 14"/>
          <p:cNvSpPr>
            <a:spLocks/>
          </p:cNvSpPr>
          <p:nvPr/>
        </p:nvSpPr>
        <p:spPr bwMode="auto">
          <a:xfrm>
            <a:off x="5926138" y="2554288"/>
            <a:ext cx="1481137" cy="170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000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แผนพัฒนาจังหวัด /กลุ่มจังหวัด ที่กำหนดประเด็นยุทธศาสตร์การพัฒนานั้น ในกระบวนการจัดทำได้มีการทบทวนและนำแนวทางของแผนฯ 11 และวาระแห่งชาติต่างๆ ใช้ประกอบในการกำหนดทิศทางการพัฒนาพื้นที่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33" name="AutoShape 15"/>
          <p:cNvSpPr>
            <a:spLocks/>
          </p:cNvSpPr>
          <p:nvPr/>
        </p:nvSpPr>
        <p:spPr bwMode="auto">
          <a:xfrm>
            <a:off x="5926138" y="1968500"/>
            <a:ext cx="1481137" cy="49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th-TH" sz="2000" b="1">
                <a:solidFill>
                  <a:srgbClr val="484848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แผนพัฒนาจังหวัด/กลุ่มจังหวัด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>
            <a:off x="5926138" y="1900238"/>
            <a:ext cx="1474787" cy="0"/>
          </a:xfrm>
          <a:prstGeom prst="line">
            <a:avLst/>
          </a:prstGeom>
          <a:noFill/>
          <a:ln w="1016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5926138" y="2508250"/>
            <a:ext cx="1481137" cy="0"/>
          </a:xfrm>
          <a:prstGeom prst="line">
            <a:avLst/>
          </a:prstGeom>
          <a:noFill/>
          <a:ln w="127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36" name="AutoShape 18"/>
          <p:cNvSpPr>
            <a:spLocks/>
          </p:cNvSpPr>
          <p:nvPr/>
        </p:nvSpPr>
        <p:spPr bwMode="auto">
          <a:xfrm>
            <a:off x="3530600" y="923925"/>
            <a:ext cx="296863" cy="7064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1336" tIns="21336" rIns="21336" bIns="21336"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3400" b="1">
                <a:solidFill>
                  <a:srgbClr val="919191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+</a:t>
            </a:r>
            <a:endParaRPr lang="en-US" altLang="th-TH" sz="1800"/>
          </a:p>
        </p:txBody>
      </p:sp>
      <p:sp>
        <p:nvSpPr>
          <p:cNvPr id="5137" name="AutoShape 19"/>
          <p:cNvSpPr>
            <a:spLocks/>
          </p:cNvSpPr>
          <p:nvPr/>
        </p:nvSpPr>
        <p:spPr bwMode="auto">
          <a:xfrm>
            <a:off x="5102225" y="923925"/>
            <a:ext cx="296863" cy="7064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1336" tIns="21336" rIns="21336" bIns="21336"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3400" b="1">
                <a:solidFill>
                  <a:srgbClr val="919191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+</a:t>
            </a:r>
            <a:endParaRPr lang="en-US" altLang="th-TH" sz="1800"/>
          </a:p>
        </p:txBody>
      </p:sp>
      <p:sp>
        <p:nvSpPr>
          <p:cNvPr id="5138" name="AutoShape 20"/>
          <p:cNvSpPr>
            <a:spLocks/>
          </p:cNvSpPr>
          <p:nvPr/>
        </p:nvSpPr>
        <p:spPr bwMode="auto">
          <a:xfrm>
            <a:off x="7593013" y="1968500"/>
            <a:ext cx="1482725" cy="7191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th-TH" sz="2000" b="1">
                <a:solidFill>
                  <a:srgbClr val="F16114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แผนพัฒนาสถิติระดับพื้นที่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39" name="AutoShape 21"/>
          <p:cNvSpPr>
            <a:spLocks/>
          </p:cNvSpPr>
          <p:nvPr/>
        </p:nvSpPr>
        <p:spPr bwMode="auto">
          <a:xfrm>
            <a:off x="6837363" y="923925"/>
            <a:ext cx="296862" cy="7064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1336" tIns="21336" rIns="21336" bIns="21336"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th-TH" sz="3400" b="1">
                <a:solidFill>
                  <a:srgbClr val="919191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=</a:t>
            </a:r>
            <a:endParaRPr lang="en-US" altLang="th-TH" sz="1800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>
            <a:off x="7593013" y="1900238"/>
            <a:ext cx="1476375" cy="0"/>
          </a:xfrm>
          <a:prstGeom prst="line">
            <a:avLst/>
          </a:prstGeom>
          <a:noFill/>
          <a:ln w="1016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41" name="Line 23"/>
          <p:cNvSpPr>
            <a:spLocks noChangeShapeType="1"/>
          </p:cNvSpPr>
          <p:nvPr/>
        </p:nvSpPr>
        <p:spPr bwMode="auto">
          <a:xfrm>
            <a:off x="7593013" y="2500313"/>
            <a:ext cx="1482725" cy="0"/>
          </a:xfrm>
          <a:prstGeom prst="line">
            <a:avLst/>
          </a:prstGeom>
          <a:noFill/>
          <a:ln w="127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5142" name="AutoShape 24"/>
          <p:cNvSpPr>
            <a:spLocks/>
          </p:cNvSpPr>
          <p:nvPr/>
        </p:nvSpPr>
        <p:spPr bwMode="auto">
          <a:xfrm>
            <a:off x="7593013" y="2573338"/>
            <a:ext cx="1482725" cy="1501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000" b="1">
                <a:solidFill>
                  <a:srgbClr val="F16114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การพัฒนาข้อมูลให้มีเพียงพอ จึงเป็นเรื่องสำคัญที่จะช่วยตอบสนองในการจัดทำแผนหรือการกำหนดประเด็นยุทธศาสตร์การพัฒนาระดับพื้นที่นั้นๆ ได้</a:t>
            </a:r>
            <a:endParaRPr lang="en-US" altLang="th-TH" sz="200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43" name="Picture 25" descr="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887413"/>
            <a:ext cx="619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144" name="Picture 26" descr="List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887413"/>
            <a:ext cx="619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145" name="Picture 27" descr="loc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887413"/>
            <a:ext cx="619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146" name="Picture 28" descr="Pie-Cha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887413"/>
            <a:ext cx="619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147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93F4ED49-B94C-40A1-B1D7-74FFE034C099}" type="slidenum">
              <a:rPr lang="th-TH" altLang="th-TH" sz="2400" b="1">
                <a:solidFill>
                  <a:srgbClr val="000000"/>
                </a:solidFill>
                <a:cs typeface="Cordia New" pitchFamily="34" charset="-34"/>
              </a:rPr>
              <a:pPr algn="r" eaLnBrk="1" hangingPunct="1"/>
              <a:t>4</a:t>
            </a:fld>
            <a:endParaRPr lang="th-TH" altLang="th-TH" sz="2400" b="1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142852"/>
            <a:ext cx="8929718" cy="48109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ยุทธศาสตร์ที่ 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4 :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อนุรักษ์และฟื้นฟูทรัพยากรธรรมชาติและสิ่งแวดล้อมอย่างสมดุล</a:t>
            </a:r>
            <a:endParaRPr lang="th-TH" altLang="th-TH" sz="2800" b="1" dirty="0">
              <a:solidFill>
                <a:srgbClr val="000000"/>
              </a:solidFill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64704"/>
            <a:ext cx="8713788" cy="4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Critical Issue:</a:t>
            </a:r>
            <a:r>
              <a:rPr lang="th-TH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 อนุรักษ์ ฟื้นฟู ทรัพยากรป่าไม้ </a:t>
            </a:r>
            <a:r>
              <a:rPr lang="en-US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- </a:t>
            </a:r>
            <a:r>
              <a:rPr lang="th-TH" altLang="th-TH" sz="2400" b="1" dirty="0" smtClean="0"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น้ำ</a:t>
            </a:r>
            <a:endParaRPr lang="th-TH" altLang="th-TH" sz="2400" b="1" dirty="0">
              <a:latin typeface="TH SarabunPSK" pitchFamily="34" charset="-34"/>
              <a:ea typeface="MS PGothic" pitchFamily="34" charset="-128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1628800"/>
          <a:ext cx="8820471" cy="4171055"/>
        </p:xfrm>
        <a:graphic>
          <a:graphicData uri="http://schemas.openxmlformats.org/drawingml/2006/table">
            <a:tbl>
              <a:tblPr/>
              <a:tblGrid>
                <a:gridCol w="1599261"/>
                <a:gridCol w="1412845"/>
                <a:gridCol w="1517500"/>
                <a:gridCol w="588685"/>
                <a:gridCol w="732587"/>
                <a:gridCol w="797996"/>
                <a:gridCol w="1111963"/>
                <a:gridCol w="1059634"/>
              </a:tblGrid>
              <a:tr h="7312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ห่วงโซ่คุณค่า (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VC)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และปัจจัยแห่งความสำเร็จ (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CSF) "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ฟื้นฟูทรัพยากรณ์ธรรมชาติและสิ่งแวดล้อม"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ข้อมูลที่สำคัญและจำเป็น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มี/ไม่มี ฐานข้อมูล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วิธีการเก็บรวบรวมข้อมูล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ความถี่ของข้อมูล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หน่วยงานผู้รับผิดชอบ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4712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2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พัฒนาปรับปรุงพื้นที่สีเขียวเขตเมือง/ชุมชน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เพิ่มพืชสีเขียวในชุมชน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ร้อยละที่เพิ่มขึ้นของการปลูกป่าชุมชน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จำนวนพื้นที่ป่าชุมชน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สำนักบริหารพื้นที่อนุรัษ์ที่ 6 สงขลา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CSF2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การใช้ระบบ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Recycle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ร้อยละที่เพิ่มขึ้นของการนำขยะมูลฝอยกลับมาใช้ประโยชน์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ปริมาณขยะมูลฝอย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กรมควบคุมมลพิษ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2.1.2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จำนวนขยะมูลฝอยที่นำกลับมาใช้ประโยชน์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กรมควบคุมมลพิษ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CSF3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พัฒนาฟื้นฟูดินที่เสื่อมโทรม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3.1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จำนวนที่เพิ่มขึ้นของสภาพประกอบการที่ได้รับมาตรฐานอุตสาหกรรมสีเขียว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จำนวนสถานประกอบการ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สนง.อุตสาหกรรมจังหวัด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42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3.1.2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จำนวนสถานประกอบการที่ได้รับมาตรฐานอุตสาหกรรมสีเขียว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ทะเบียน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สนง.อุตสาหกรรมจังหวัด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12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VC 3 : </a:t>
                      </a:r>
                      <a:r>
                        <a:rPr lang="th-TH" sz="1200" b="1" i="0" u="none" strike="noStrike" dirty="0">
                          <a:solidFill>
                            <a:srgbClr val="37609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พัฒนาฟื้นหูดินที่เสื่อมโทรม 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42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CSF1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ฟื้นฟูและปรังปรุงคุณภาพดินโดยเฉพาะในพื้นที่เกษตรกรรม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จำนวนร้อยละที่เพิ่มขึ้นของพื้นที่ดินเพื่อเกษตรกรรมได้รับการพัฒนาและปรับปรุง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Data 1.1.1 </a:t>
                      </a:r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จำนวนพื้นที่ดินเพื่อเกษตรกรรมที่ได้รับการพัฒนาและปรับปรุง</a:t>
                      </a:r>
                    </a:p>
                  </a:txBody>
                  <a:tcPr marL="6783" marR="6783" marT="67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รายปี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สนง.พัฒนาที่ดิน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5400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การดำเนินงานขั้นต่อไป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altLang="th-TH" b="1" smtClean="0"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en-US" altLang="th-TH" b="1" smtClean="0">
                <a:latin typeface="TH SarabunPSK" pitchFamily="34" charset="-34"/>
                <a:cs typeface="TH SarabunPSK" pitchFamily="34" charset="-34"/>
              </a:rPr>
              <a:t>(Finalize) </a:t>
            </a:r>
            <a:r>
              <a:rPr lang="th-TH" altLang="th-TH" b="1" smtClean="0">
                <a:latin typeface="TH SarabunPSK" pitchFamily="34" charset="-34"/>
                <a:cs typeface="TH SarabunPSK" pitchFamily="34" charset="-34"/>
              </a:rPr>
              <a:t>รายการ </a:t>
            </a:r>
            <a:r>
              <a:rPr lang="en-US" altLang="th-TH" b="1" smtClean="0">
                <a:latin typeface="TH SarabunPSK" pitchFamily="34" charset="-34"/>
                <a:cs typeface="TH SarabunPSK" pitchFamily="34" charset="-34"/>
              </a:rPr>
              <a:t>CSF </a:t>
            </a:r>
            <a:r>
              <a:rPr lang="th-TH" altLang="th-TH" b="1" smtClean="0">
                <a:latin typeface="TH SarabunPSK" pitchFamily="34" charset="-34"/>
                <a:cs typeface="TH SarabunPSK" pitchFamily="34" charset="-34"/>
              </a:rPr>
              <a:t>ภายใต้ห่วงโซ่มูลค่าในแต่ละประเด็นยุทธศาสตร์</a:t>
            </a:r>
          </a:p>
          <a:p>
            <a:r>
              <a:rPr lang="th-TH" altLang="th-TH" b="1" smtClean="0">
                <a:latin typeface="TH SarabunPSK" pitchFamily="34" charset="-34"/>
                <a:cs typeface="TH SarabunPSK" pitchFamily="34" charset="-34"/>
              </a:rPr>
              <a:t>ขอความร่วมมือสถิติจังหวัดเติม </a:t>
            </a:r>
            <a:r>
              <a:rPr lang="en-US" altLang="th-TH" b="1" smtClean="0">
                <a:latin typeface="TH SarabunPSK" pitchFamily="34" charset="-34"/>
                <a:cs typeface="TH SarabunPSK" pitchFamily="34" charset="-34"/>
              </a:rPr>
              <a:t>Data List </a:t>
            </a:r>
            <a:r>
              <a:rPr lang="th-TH" altLang="th-TH" b="1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altLang="th-TH" b="1" smtClean="0">
                <a:latin typeface="TH SarabunPSK" pitchFamily="34" charset="-34"/>
                <a:cs typeface="TH SarabunPSK" pitchFamily="34" charset="-34"/>
              </a:rPr>
              <a:t>Check Stock Data</a:t>
            </a:r>
            <a:r>
              <a:rPr lang="th-TH" altLang="th-TH" b="1" smtClean="0">
                <a:latin typeface="TH SarabunPSK" pitchFamily="34" charset="-34"/>
                <a:cs typeface="TH SarabunPSK" pitchFamily="34" charset="-34"/>
              </a:rPr>
              <a:t> เพื่อจัดทำแผนผังรายการสถิติทางการ</a:t>
            </a:r>
          </a:p>
          <a:p>
            <a:r>
              <a:rPr lang="th-TH" altLang="th-TH" b="1" smtClean="0">
                <a:latin typeface="TH SarabunPSK" pitchFamily="34" charset="-34"/>
                <a:cs typeface="TH SarabunPSK" pitchFamily="34" charset="-34"/>
              </a:rPr>
              <a:t>กำหนดวันประชุมคระกรรมการสถิติจังหวัด เพื่อนำเสนอผลการศึกษาการพัฒนาการจัดเก็บข้อมูล สนับสนุนการจัดทำแผนพัฒนาจังหวัด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14300"/>
            <a:ext cx="8656638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477298A-F93F-4EB3-B231-63E5D9F50E16}" type="slidenum">
              <a:rPr lang="th-TH" altLang="th-TH" sz="2400" b="1">
                <a:solidFill>
                  <a:srgbClr val="000000"/>
                </a:solidFill>
                <a:cs typeface="Cordia New" pitchFamily="34" charset="-34"/>
              </a:rPr>
              <a:pPr algn="r" eaLnBrk="1" hangingPunct="1"/>
              <a:t>5</a:t>
            </a:fld>
            <a:endParaRPr lang="th-TH" altLang="th-TH" sz="2400" b="1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ap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6788"/>
            <a:ext cx="801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171" name="AutoShape 2"/>
          <p:cNvSpPr>
            <a:spLocks/>
          </p:cNvSpPr>
          <p:nvPr/>
        </p:nvSpPr>
        <p:spPr bwMode="auto">
          <a:xfrm>
            <a:off x="173038" y="117475"/>
            <a:ext cx="8742362" cy="658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3200" b="1">
                <a:solidFill>
                  <a:srgbClr val="F16114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ผลประโยชน์ที่คาดว่าจังหวั</a:t>
            </a:r>
            <a:r>
              <a:rPr lang="th-TH" altLang="th-TH" sz="3200" b="1">
                <a:solidFill>
                  <a:srgbClr val="F16114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ด</a:t>
            </a:r>
            <a:r>
              <a:rPr lang="en-US" altLang="th-TH" sz="3200" b="1">
                <a:solidFill>
                  <a:srgbClr val="F16114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และกลุ่มจังหวัดจะได้รับ</a:t>
            </a:r>
            <a:endParaRPr lang="en-US" altLang="th-TH" sz="3600" b="1"/>
          </a:p>
        </p:txBody>
      </p:sp>
      <p:sp>
        <p:nvSpPr>
          <p:cNvPr id="7172" name="AutoShape 3"/>
          <p:cNvSpPr>
            <a:spLocks/>
          </p:cNvSpPr>
          <p:nvPr/>
        </p:nvSpPr>
        <p:spPr bwMode="auto">
          <a:xfrm>
            <a:off x="1116013" y="946150"/>
            <a:ext cx="1860550" cy="1603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สนับสนุนการรายงานการวิเคราะห์เชิงกลยุทธ์ตามประเด็นยุทธศาสตร์พัฒนาจังหวัดและกลุ่มจังหวัดให้กับผู้ว่าราชการจังหวัดและสำนักงานจังหวัด</a:t>
            </a:r>
            <a:endParaRPr lang="en-US" altLang="th-TH" b="1"/>
          </a:p>
        </p:txBody>
      </p:sp>
      <p:sp>
        <p:nvSpPr>
          <p:cNvPr id="7173" name="AutoShape 4"/>
          <p:cNvSpPr>
            <a:spLocks/>
          </p:cNvSpPr>
          <p:nvPr/>
        </p:nvSpPr>
        <p:spPr bwMode="auto">
          <a:xfrm>
            <a:off x="528638" y="4378325"/>
            <a:ext cx="8032750" cy="12271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5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“…สำนักงานสถิติแห่งชาติ ประสานกับหน่วยงานในการสร้างเครือข่ายสถิติ เพื่อให้ได้มาซึ่งฐานข้อมูลสถิติที่สำคัญและเป็นปัจจุบันของประเทศ...” </a:t>
            </a:r>
            <a:r>
              <a:rPr lang="th-TH" altLang="th-TH" sz="25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(ตาม พ.ร.บ. สถิติ พ.ศ. </a:t>
            </a:r>
            <a:r>
              <a:rPr lang="en-US" altLang="th-TH" sz="25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2550)</a:t>
            </a:r>
            <a:endParaRPr lang="en-US" altLang="th-TH" sz="1800"/>
          </a:p>
        </p:txBody>
      </p:sp>
      <p:sp>
        <p:nvSpPr>
          <p:cNvPr id="7174" name="AutoShape 5"/>
          <p:cNvSpPr>
            <a:spLocks/>
          </p:cNvSpPr>
          <p:nvPr/>
        </p:nvSpPr>
        <p:spPr bwMode="auto">
          <a:xfrm>
            <a:off x="3925888" y="946150"/>
            <a:ext cx="1858962" cy="919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ยกระดับคุณภาพข้อมูลเพื่อการตัดสินใจระดับจังหวัดให้มีมาตรฐานทางวิชาการ</a:t>
            </a:r>
            <a:endParaRPr lang="en-US" altLang="th-TH" b="1"/>
          </a:p>
        </p:txBody>
      </p:sp>
      <p:sp>
        <p:nvSpPr>
          <p:cNvPr id="7175" name="AutoShape 6"/>
          <p:cNvSpPr>
            <a:spLocks/>
          </p:cNvSpPr>
          <p:nvPr/>
        </p:nvSpPr>
        <p:spPr bwMode="auto">
          <a:xfrm>
            <a:off x="7038975" y="946150"/>
            <a:ext cx="1952625" cy="1603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82588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สร้างมาตรฐานการทำงานร่วมกันระหว่างกลุ่มงานข้อมูลสารสนเทศและการสื่อสาร สำนักงานจังหวัด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หน่วยงานอื่นๆ ทั้งภาครัฐและภาคเอกชน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และสำนักงานสถิติจังหวัด </a:t>
            </a:r>
            <a:endParaRPr lang="en-US" altLang="th-TH" b="1"/>
          </a:p>
        </p:txBody>
      </p:sp>
      <p:pic>
        <p:nvPicPr>
          <p:cNvPr id="7176" name="Picture 7" descr="up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66788"/>
            <a:ext cx="803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7177" name="Picture 8" descr="Lin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820738"/>
            <a:ext cx="8032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178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472D09D3-D633-4BCB-AECE-85788FF59329}" type="slidenum">
              <a:rPr lang="th-TH" altLang="th-TH" sz="2400" b="1">
                <a:solidFill>
                  <a:srgbClr val="000000"/>
                </a:solidFill>
                <a:cs typeface="Cordia New" pitchFamily="34" charset="-34"/>
              </a:rPr>
              <a:pPr algn="r" eaLnBrk="1" hangingPunct="1"/>
              <a:t>6</a:t>
            </a:fld>
            <a:endParaRPr lang="th-TH" altLang="th-TH" sz="2400" b="1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0"/>
          <p:cNvSpPr txBox="1">
            <a:spLocks noChangeArrowheads="1"/>
          </p:cNvSpPr>
          <p:nvPr/>
        </p:nvSpPr>
        <p:spPr bwMode="auto">
          <a:xfrm>
            <a:off x="22225" y="4763"/>
            <a:ext cx="912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ยุทธศาสตร์การพัฒนาจังหวัดสงขลา พ.ศ. 2558 – 2561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357188" y="503238"/>
            <a:ext cx="8353425" cy="952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วิสัยทัศน์ : “สงขลา ศูนย์กลางการค้า อุตสาหกรรมเกษตร ท่องเที่ยว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เมืองสีเขียว ประชาชนมีคุณภาพ สู่อาเซียน”</a:t>
            </a:r>
          </a:p>
        </p:txBody>
      </p:sp>
      <p:sp>
        <p:nvSpPr>
          <p:cNvPr id="11" name="Freeform 10"/>
          <p:cNvSpPr/>
          <p:nvPr/>
        </p:nvSpPr>
        <p:spPr>
          <a:xfrm>
            <a:off x="153988" y="1914525"/>
            <a:ext cx="2151062" cy="2809875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ยุทธศาสตร์ที่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1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/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พัฒนาภาคการเกษตร อุตสาหกรรม การค้า </a:t>
            </a:r>
          </a:p>
          <a:p>
            <a:pPr algn="ctr" defTabSz="889000">
              <a:lnSpc>
                <a:spcPct val="90000"/>
              </a:lnSpc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</a:p>
        </p:txBody>
      </p:sp>
      <p:sp>
        <p:nvSpPr>
          <p:cNvPr id="12" name="Freeform 11"/>
          <p:cNvSpPr/>
          <p:nvPr/>
        </p:nvSpPr>
        <p:spPr>
          <a:xfrm>
            <a:off x="2368550" y="1914525"/>
            <a:ext cx="2152650" cy="2809875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ยุทธศาสตร์ที่ </a:t>
            </a:r>
            <a:r>
              <a:rPr lang="en-GB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2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/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เสริมสร้างความมั่นคงและความปลอดภัยในชีวิตและทรัพย์สินของประชาชน</a:t>
            </a:r>
          </a:p>
        </p:txBody>
      </p:sp>
      <p:sp>
        <p:nvSpPr>
          <p:cNvPr id="13" name="Freeform 12"/>
          <p:cNvSpPr/>
          <p:nvPr/>
        </p:nvSpPr>
        <p:spPr>
          <a:xfrm>
            <a:off x="4598988" y="1914525"/>
            <a:ext cx="2152650" cy="2809875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ยุทธศาสตร์ที่ </a:t>
            </a:r>
            <a:r>
              <a:rPr lang="en-GB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พัฒนาคุณภาพชีวิตของประชาชนบนฐานความรู้และพหุวัฒนธรรม </a:t>
            </a:r>
          </a:p>
        </p:txBody>
      </p:sp>
      <p:sp>
        <p:nvSpPr>
          <p:cNvPr id="14" name="Freeform 13"/>
          <p:cNvSpPr/>
          <p:nvPr/>
        </p:nvSpPr>
        <p:spPr>
          <a:xfrm>
            <a:off x="6831013" y="1914525"/>
            <a:ext cx="2151062" cy="2809875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4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/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อนุรักษ์และฟื้นฟูทรัพยากรธรรมชาติและสิ่งแวดล้อมอย่างสมดุล</a:t>
            </a:r>
          </a:p>
        </p:txBody>
      </p:sp>
      <p:sp>
        <p:nvSpPr>
          <p:cNvPr id="29" name="Freeform 28"/>
          <p:cNvSpPr/>
          <p:nvPr/>
        </p:nvSpPr>
        <p:spPr>
          <a:xfrm>
            <a:off x="153988" y="5181600"/>
            <a:ext cx="2151062" cy="1384300"/>
          </a:xfrm>
          <a:custGeom>
            <a:avLst/>
            <a:gdLst>
              <a:gd name="connsiteX0" fmla="*/ 0 w 2152064"/>
              <a:gd name="connsiteY0" fmla="*/ 0 h 1473512"/>
              <a:gd name="connsiteX1" fmla="*/ 2152064 w 2152064"/>
              <a:gd name="connsiteY1" fmla="*/ 0 h 1473512"/>
              <a:gd name="connsiteX2" fmla="*/ 2152064 w 2152064"/>
              <a:gd name="connsiteY2" fmla="*/ 1473512 h 1473512"/>
              <a:gd name="connsiteX3" fmla="*/ 0 w 2152064"/>
              <a:gd name="connsiteY3" fmla="*/ 1473512 h 1473512"/>
              <a:gd name="connsiteX4" fmla="*/ 0 w 2152064"/>
              <a:gd name="connsiteY4" fmla="*/ 0 h 1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473512">
                <a:moveTo>
                  <a:pt x="0" y="0"/>
                </a:moveTo>
                <a:lnTo>
                  <a:pt x="2152064" y="0"/>
                </a:lnTo>
                <a:lnTo>
                  <a:pt x="2152064" y="1473512"/>
                </a:lnTo>
                <a:lnTo>
                  <a:pt x="0" y="14735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0960" tIns="60960" rIns="60960" bIns="60960" spcCol="1270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000" dirty="0">
                <a:ln/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เศรษฐกิจขยายตัวและประชาชนมีรายได้เพิ่มขึ้น</a:t>
            </a:r>
          </a:p>
        </p:txBody>
      </p:sp>
      <p:sp>
        <p:nvSpPr>
          <p:cNvPr id="30" name="Freeform 29"/>
          <p:cNvSpPr/>
          <p:nvPr/>
        </p:nvSpPr>
        <p:spPr>
          <a:xfrm>
            <a:off x="2360613" y="5181600"/>
            <a:ext cx="2160587" cy="1384300"/>
          </a:xfrm>
          <a:custGeom>
            <a:avLst/>
            <a:gdLst>
              <a:gd name="connsiteX0" fmla="*/ 0 w 2152064"/>
              <a:gd name="connsiteY0" fmla="*/ 0 h 1473512"/>
              <a:gd name="connsiteX1" fmla="*/ 2152064 w 2152064"/>
              <a:gd name="connsiteY1" fmla="*/ 0 h 1473512"/>
              <a:gd name="connsiteX2" fmla="*/ 2152064 w 2152064"/>
              <a:gd name="connsiteY2" fmla="*/ 1473512 h 1473512"/>
              <a:gd name="connsiteX3" fmla="*/ 0 w 2152064"/>
              <a:gd name="connsiteY3" fmla="*/ 1473512 h 1473512"/>
              <a:gd name="connsiteX4" fmla="*/ 0 w 2152064"/>
              <a:gd name="connsiteY4" fmla="*/ 0 h 1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473512">
                <a:moveTo>
                  <a:pt x="0" y="0"/>
                </a:moveTo>
                <a:lnTo>
                  <a:pt x="2152064" y="0"/>
                </a:lnTo>
                <a:lnTo>
                  <a:pt x="2152064" y="1473512"/>
                </a:lnTo>
                <a:lnTo>
                  <a:pt x="0" y="14735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960" tIns="60960" rIns="60960" bIns="60960" spcCol="1270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ประชาชนมีความปลอดภัยในชีวิตและทรัพย์สินเพิ่มขึ้น</a:t>
            </a:r>
          </a:p>
        </p:txBody>
      </p:sp>
      <p:sp>
        <p:nvSpPr>
          <p:cNvPr id="31" name="Freeform 30"/>
          <p:cNvSpPr/>
          <p:nvPr/>
        </p:nvSpPr>
        <p:spPr>
          <a:xfrm>
            <a:off x="4568825" y="5181600"/>
            <a:ext cx="2182813" cy="1384300"/>
          </a:xfrm>
          <a:custGeom>
            <a:avLst/>
            <a:gdLst>
              <a:gd name="connsiteX0" fmla="*/ 0 w 2152064"/>
              <a:gd name="connsiteY0" fmla="*/ 0 h 1473512"/>
              <a:gd name="connsiteX1" fmla="*/ 2152064 w 2152064"/>
              <a:gd name="connsiteY1" fmla="*/ 0 h 1473512"/>
              <a:gd name="connsiteX2" fmla="*/ 2152064 w 2152064"/>
              <a:gd name="connsiteY2" fmla="*/ 1473512 h 1473512"/>
              <a:gd name="connsiteX3" fmla="*/ 0 w 2152064"/>
              <a:gd name="connsiteY3" fmla="*/ 1473512 h 1473512"/>
              <a:gd name="connsiteX4" fmla="*/ 0 w 2152064"/>
              <a:gd name="connsiteY4" fmla="*/ 0 h 1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473512">
                <a:moveTo>
                  <a:pt x="0" y="0"/>
                </a:moveTo>
                <a:lnTo>
                  <a:pt x="2152064" y="0"/>
                </a:lnTo>
                <a:lnTo>
                  <a:pt x="2152064" y="1473512"/>
                </a:lnTo>
                <a:lnTo>
                  <a:pt x="0" y="14735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960" tIns="60960" rIns="60960" bIns="60960" spcCol="1270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ประชาชนมีคุณภาพชีวิตที่ดีบนวิถีความพอเพียงตามเกณฑ์วัดความสุขมวลรวม</a:t>
            </a:r>
          </a:p>
        </p:txBody>
      </p:sp>
      <p:sp>
        <p:nvSpPr>
          <p:cNvPr id="8192" name="Freeform 8191"/>
          <p:cNvSpPr/>
          <p:nvPr/>
        </p:nvSpPr>
        <p:spPr>
          <a:xfrm>
            <a:off x="6831013" y="5181600"/>
            <a:ext cx="2151062" cy="1384300"/>
          </a:xfrm>
          <a:custGeom>
            <a:avLst/>
            <a:gdLst>
              <a:gd name="connsiteX0" fmla="*/ 0 w 2152064"/>
              <a:gd name="connsiteY0" fmla="*/ 0 h 1473512"/>
              <a:gd name="connsiteX1" fmla="*/ 2152064 w 2152064"/>
              <a:gd name="connsiteY1" fmla="*/ 0 h 1473512"/>
              <a:gd name="connsiteX2" fmla="*/ 2152064 w 2152064"/>
              <a:gd name="connsiteY2" fmla="*/ 1473512 h 1473512"/>
              <a:gd name="connsiteX3" fmla="*/ 0 w 2152064"/>
              <a:gd name="connsiteY3" fmla="*/ 1473512 h 1473512"/>
              <a:gd name="connsiteX4" fmla="*/ 0 w 2152064"/>
              <a:gd name="connsiteY4" fmla="*/ 0 h 1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473512">
                <a:moveTo>
                  <a:pt x="0" y="0"/>
                </a:moveTo>
                <a:lnTo>
                  <a:pt x="2152064" y="0"/>
                </a:lnTo>
                <a:lnTo>
                  <a:pt x="2152064" y="1473512"/>
                </a:lnTo>
                <a:lnTo>
                  <a:pt x="0" y="14735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spcCol="1270"/>
          <a:lstStyle/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สร้างคุณภาพสิ่งแวดล้อมที่ดีให้ประชาชน และรักษาฐานทรัพยากรธรรมชาติให้สมดุล</a:t>
            </a:r>
          </a:p>
        </p:txBody>
      </p:sp>
      <p:sp>
        <p:nvSpPr>
          <p:cNvPr id="8204" name="Rectangle 8193"/>
          <p:cNvSpPr>
            <a:spLocks noChangeArrowheads="1"/>
          </p:cNvSpPr>
          <p:nvPr/>
        </p:nvSpPr>
        <p:spPr bwMode="auto">
          <a:xfrm>
            <a:off x="153988" y="4724400"/>
            <a:ext cx="134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เป้าประสงค์</a:t>
            </a:r>
            <a:endParaRPr lang="th-TH" altLang="th-TH"/>
          </a:p>
        </p:txBody>
      </p:sp>
      <p:sp>
        <p:nvSpPr>
          <p:cNvPr id="8205" name="Rectangle 8196"/>
          <p:cNvSpPr>
            <a:spLocks noChangeArrowheads="1"/>
          </p:cNvSpPr>
          <p:nvPr/>
        </p:nvSpPr>
        <p:spPr bwMode="auto">
          <a:xfrm>
            <a:off x="153988" y="1389063"/>
            <a:ext cx="22145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ประเด็นยุทธศาสตร์</a:t>
            </a:r>
            <a:endParaRPr lang="en-GB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206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D2D467E-167C-4FFF-B42B-BB40E77B32DE}" type="slidenum">
              <a:rPr lang="th-TH" altLang="th-TH" sz="2400" b="1">
                <a:cs typeface="Cordia New" pitchFamily="34" charset="-34"/>
              </a:rPr>
              <a:pPr algn="r" eaLnBrk="1" hangingPunct="1"/>
              <a:t>7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0"/>
          <p:cNvSpPr txBox="1">
            <a:spLocks noChangeArrowheads="1"/>
          </p:cNvSpPr>
          <p:nvPr/>
        </p:nvSpPr>
        <p:spPr bwMode="auto">
          <a:xfrm>
            <a:off x="22225" y="4763"/>
            <a:ext cx="91217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ทั้งนี้จากประเด็นยุทธศาสตร์การพัฒนาจังหวัด พบว่าทั้ง 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ประเด็น สามารถกำหนดผลิตภัณฑ์ที่มีศักยภาพ (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Product Champion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 และประเด็นสำคัญ (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Critical Issue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 ที่ชัดเจนสำหรับการมุ่งประเด็นการพัฒนาได้ โดยกระทรวงมหาดไทยได้สรุปผลการวิเคราะห์ศักยภาพและ </a:t>
            </a:r>
            <a:r>
              <a:rPr lang="en-US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Positioning </a:t>
            </a:r>
            <a:r>
              <a:rPr lang="th-TH" alt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ของแผนพัฒนาของจังหวัดสงขลา พ.ศ. 2558 – 2561 โดยศักยภาพสำคัญในแต่ละด้านดังนี้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260475" y="3386138"/>
            <a:ext cx="415925" cy="1096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70000" y="3386138"/>
            <a:ext cx="1778000" cy="1096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1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E7FDBEDF-7433-4E19-A94A-9CBEF2CDB15C}" type="slidenum">
              <a:rPr lang="th-TH" altLang="th-TH" sz="2400" b="1">
                <a:cs typeface="Cordia New" pitchFamily="34" charset="-34"/>
              </a:rPr>
              <a:pPr algn="r" eaLnBrk="1" hangingPunct="1"/>
              <a:t>8</a:t>
            </a:fld>
            <a:endParaRPr lang="th-TH" altLang="th-TH" sz="2400" b="1">
              <a:cs typeface="Cordia New" pitchFamily="34" charset="-34"/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15804" r="5704" b="72643"/>
          <a:stretch>
            <a:fillRect/>
          </a:stretch>
        </p:blipFill>
        <p:spPr bwMode="auto">
          <a:xfrm>
            <a:off x="74613" y="2151063"/>
            <a:ext cx="90249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66026" r="5704" b="24777"/>
          <a:stretch>
            <a:fillRect/>
          </a:stretch>
        </p:blipFill>
        <p:spPr bwMode="auto">
          <a:xfrm>
            <a:off x="63500" y="2792413"/>
            <a:ext cx="90249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reeform 22"/>
          <p:cNvSpPr/>
          <p:nvPr/>
        </p:nvSpPr>
        <p:spPr>
          <a:xfrm>
            <a:off x="193675" y="4483100"/>
            <a:ext cx="2151063" cy="2205038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ยุทธศาสตร์ที่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1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พัฒนาภาคการเกษตร อุตสาหกรรม การค้า </a:t>
            </a:r>
          </a:p>
          <a:p>
            <a:pPr algn="ctr" defTabSz="889000"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การลงทุน การท่องเที่ยวและบริการเพื่อสร้างความเจริญเติบโตทางเศรษฐกิจอย่างมีเสถียรภาพ</a:t>
            </a:r>
          </a:p>
        </p:txBody>
      </p:sp>
      <p:sp>
        <p:nvSpPr>
          <p:cNvPr id="24" name="Freeform 23"/>
          <p:cNvSpPr/>
          <p:nvPr/>
        </p:nvSpPr>
        <p:spPr>
          <a:xfrm>
            <a:off x="2408238" y="4483100"/>
            <a:ext cx="2152650" cy="2205038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ยุทธศาสตร์ที่ </a:t>
            </a:r>
            <a:r>
              <a:rPr lang="en-GB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2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เสริมสร้างความมั่นคงและความปลอดภัยในชีวิตและทรัพย์สินของประชาชน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38675" y="4483100"/>
            <a:ext cx="2152650" cy="2205038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ยุทธศาสตร์ที่ </a:t>
            </a:r>
            <a:r>
              <a:rPr lang="en-GB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พัฒนาคุณภาพชีวิตของประชาชนบนฐานความรู้และพหุวัฒนธรรม </a:t>
            </a:r>
          </a:p>
        </p:txBody>
      </p:sp>
      <p:sp>
        <p:nvSpPr>
          <p:cNvPr id="27" name="Freeform 26"/>
          <p:cNvSpPr/>
          <p:nvPr/>
        </p:nvSpPr>
        <p:spPr>
          <a:xfrm>
            <a:off x="6870700" y="4483100"/>
            <a:ext cx="2151063" cy="2205038"/>
          </a:xfrm>
          <a:custGeom>
            <a:avLst/>
            <a:gdLst>
              <a:gd name="connsiteX0" fmla="*/ 0 w 2152064"/>
              <a:gd name="connsiteY0" fmla="*/ 0 h 1610782"/>
              <a:gd name="connsiteX1" fmla="*/ 2152064 w 2152064"/>
              <a:gd name="connsiteY1" fmla="*/ 0 h 1610782"/>
              <a:gd name="connsiteX2" fmla="*/ 2152064 w 2152064"/>
              <a:gd name="connsiteY2" fmla="*/ 1610782 h 1610782"/>
              <a:gd name="connsiteX3" fmla="*/ 0 w 2152064"/>
              <a:gd name="connsiteY3" fmla="*/ 1610782 h 1610782"/>
              <a:gd name="connsiteX4" fmla="*/ 0 w 2152064"/>
              <a:gd name="connsiteY4" fmla="*/ 0 h 16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064" h="1610782">
                <a:moveTo>
                  <a:pt x="0" y="0"/>
                </a:moveTo>
                <a:lnTo>
                  <a:pt x="2152064" y="0"/>
                </a:lnTo>
                <a:lnTo>
                  <a:pt x="2152064" y="1610782"/>
                </a:lnTo>
                <a:lnTo>
                  <a:pt x="0" y="16107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spcCol="1270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ยุทธศาสตร์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>4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อนุรักษ์และฟื้นฟูทรัพยากรธรรมชาติและสิ่งแวดล้อมอย่างสมดุล</a:t>
            </a:r>
          </a:p>
        </p:txBody>
      </p:sp>
      <p:cxnSp>
        <p:nvCxnSpPr>
          <p:cNvPr id="29" name="Straight Arrow Connector 28"/>
          <p:cNvCxnSpPr>
            <a:stCxn id="9223" idx="2"/>
          </p:cNvCxnSpPr>
          <p:nvPr/>
        </p:nvCxnSpPr>
        <p:spPr>
          <a:xfrm flipH="1">
            <a:off x="1270000" y="3386138"/>
            <a:ext cx="3305175" cy="1096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9" name="Rectangle 32"/>
          <p:cNvSpPr>
            <a:spLocks noChangeArrowheads="1"/>
          </p:cNvSpPr>
          <p:nvPr/>
        </p:nvSpPr>
        <p:spPr bwMode="auto">
          <a:xfrm>
            <a:off x="153988" y="3825875"/>
            <a:ext cx="2214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44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ประเด็นยุทธศาสตร์</a:t>
            </a:r>
            <a:endParaRPr lang="en-GB" altLang="th-TH" b="1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6238" y="630239"/>
          <a:ext cx="8985754" cy="584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365"/>
                <a:gridCol w="1250707"/>
                <a:gridCol w="1213706"/>
                <a:gridCol w="4355976"/>
              </a:tblGrid>
              <a:tr h="6510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ยุทธศาสตร์</a:t>
                      </a:r>
                      <a:endParaRPr lang="th-TH" sz="1800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107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เศรษฐกิจ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/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สังคม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/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สิ่งแวดล้อม</a:t>
                      </a:r>
                      <a:endParaRPr lang="th-TH" sz="1800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107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PC/CI</a:t>
                      </a:r>
                      <a:endParaRPr lang="th-TH" sz="1800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107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เหตุผลสนับสนุน</a:t>
                      </a:r>
                      <a:endParaRPr lang="th-TH" sz="1800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107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786">
                <a:tc>
                  <a:txBody>
                    <a:bodyPr/>
                    <a:lstStyle/>
                    <a:p>
                      <a:pPr lvl="0" algn="ctr" defTabSz="889000">
                        <a:lnSpc>
                          <a:spcPct val="90000"/>
                        </a:lnSpc>
                      </a:pPr>
                      <a:r>
                        <a:rPr kumimoji="0" lang="th-TH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kumimoji="0" lang="en-US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/>
                      </a:r>
                      <a:b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</a:b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</a:t>
                      </a:r>
                      <a:r>
                        <a:rPr lang="th-TH" sz="17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ภาคการเกษตร </a:t>
                      </a: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 การค้า </a:t>
                      </a:r>
                    </a:p>
                    <a:p>
                      <a:pPr lvl="0" algn="ctr" defTabSz="889000">
                        <a:lnSpc>
                          <a:spcPct val="90000"/>
                        </a:lnSpc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การลงทุน การท่องเที่ยวและบริการเพื่อสร้างความเจริญเติบโตทางเศรษฐกิจอย่างมีเสถียรภาพ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เศรษฐกิจ </a:t>
                      </a:r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-&gt;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การเกษตร</a:t>
                      </a:r>
                      <a:endParaRPr lang="en-US" sz="1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ยางพารา</a:t>
                      </a:r>
                    </a:p>
                    <a:p>
                      <a:endParaRPr lang="th-T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สงขลา เป็นจังหวัดที่มีศักยภาพ ในด้านศูนย์กลางยางพาราของประเทศ เนื่องจากมีวัตถุดิบจากการปลูกยางพารา โดยการผลผลิตยางพารา</a:t>
                      </a:r>
                      <a:r>
                        <a:rPr lang="th-TH" sz="18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ใน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 2555 ผลผลิตเพิ่มขึ้นร้อยละ 9.4 นอกจากนี้ยังมีศักยภาพอุตสาหกรรมแปรรูปยางพาราด้วย เนื่องจากมีสถาบันศึกษาวิจัยเพื่อพัฒนาองค์ความรู้ทำให้สามารถพัฒนาได้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4464">
                <a:tc>
                  <a:txBody>
                    <a:bodyPr/>
                    <a:lstStyle/>
                    <a:p>
                      <a:pPr marL="0" marR="0" lvl="0" indent="0" algn="ctr" defTabSz="8890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kumimoji="0" lang="en-GB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2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/>
                      </a:r>
                      <a:b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เสริมสร้าง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ความมั่นคงและความปลอดภัยในชีวิตและทรัพย์สิน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ของประชาชน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สังคม </a:t>
                      </a:r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-&gt;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ความมั่นคงปลอดภัย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ความมั่นคงปลอดภัยในชีวิตและทรัพย์สิน</a:t>
                      </a:r>
                      <a:endParaRPr lang="th-TH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ญหาความมั่นคงในพื้นที่จังหวัดสงขลาที่เกิดจากบุคคลหรือกลุ่มบุคคลที่ส่งผลกระทบความมั่นคงในพื้นที่จังหวัดสงขลาการก่อเหตุรุนแรงในพื้นที่ จนถึงปัจจุบัน ได้เกิดเหตุการณ์ จำนวน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197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ครั้ง 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814">
                <a:tc>
                  <a:txBody>
                    <a:bodyPr/>
                    <a:lstStyle/>
                    <a:p>
                      <a:pPr lvl="0" algn="ctr" defTabSz="889000">
                        <a:lnSpc>
                          <a:spcPct val="90000"/>
                        </a:lnSpc>
                        <a:spcAft>
                          <a:spcPct val="35000"/>
                        </a:spcAft>
                      </a:pPr>
                      <a:r>
                        <a:rPr kumimoji="0" lang="th-TH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kumimoji="0" lang="en-GB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คุณภาพชีวิต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ของประชาชนบน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ฐานความรู้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และพหุวัฒนธรรม 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สังคม </a:t>
                      </a:r>
                      <a:r>
                        <a:rPr lang="en-US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-&gt; </a:t>
                      </a: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คุณภาพชีวิต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สังคมฐานความรู้</a:t>
                      </a:r>
                      <a:endParaRPr lang="th-T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ในปี 2558  ประเทศจะเข้าสู่ประชาคมอาเซียน ที่คาดว่าจะมีนักศึกษาจากกลุ่มประชาคมอาเซียนเข้ามาศึกษาในประเทศไทยมากขึ้น การจัดการศึกษาของจังหวัดสงขลาในอนาคต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4262">
                <a:tc>
                  <a:txBody>
                    <a:bodyPr/>
                    <a:lstStyle/>
                    <a:p>
                      <a:pPr lvl="0" algn="ctr" defTabSz="889000">
                        <a:lnSpc>
                          <a:spcPct val="90000"/>
                        </a:lnSpc>
                        <a:spcAft>
                          <a:spcPct val="35000"/>
                        </a:spcAft>
                      </a:pPr>
                      <a:r>
                        <a:rPr kumimoji="0" lang="th-TH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ยุทธศาสตร์ </a:t>
                      </a:r>
                      <a:r>
                        <a:rPr kumimoji="0" lang="en-US" sz="1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4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  <a:t/>
                      </a:r>
                      <a:b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ＭＳ Ｐゴシック" charset="0"/>
                          <a:cs typeface="TH SarabunPSK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อนุรักษ์และฟื้นฟู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ทรัพยากรธรรมชาติและสิ่งแวดล้อม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อย่างสมดุล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ทรัพยากรธรรมชาติและสิ่งแวดล้อม</a:t>
                      </a:r>
                      <a:endParaRPr lang="en-US" sz="1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ป่าไม้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น้ำ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บุกรุกหรือการเปลี่ยนสภาพพื้นที่ป่าส่งผลให้ความหลากหลายทางชีวภาพของสิ่งมีชีวิตในบริเวณนั้นลดลง โดยสาเหตุหลักเกิดจากการขาดประสิทธิภาพในการควบคุมการบุกรุกทำลายป่า ซึ่งในปี 2554 พบว่ามีคดีบุกรุกป่าจำนวน 57 คดี พื้นที่ป่าถูกบุกรุก 457.79 ไร่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/>
          <p:nvPr/>
        </p:nvSpPr>
        <p:spPr>
          <a:xfrm>
            <a:off x="0" y="0"/>
            <a:ext cx="91297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spc="-1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</a:t>
            </a:r>
            <a:r>
              <a:rPr lang="th-TH" sz="28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“ประตูการค้า การลงทุน การท่องเที่ยว สู่อาเซียนตอนใต้”</a:t>
            </a:r>
          </a:p>
        </p:txBody>
      </p:sp>
      <p:sp>
        <p:nvSpPr>
          <p:cNvPr id="10275" name="Slide Number Placeholder 3"/>
          <p:cNvSpPr txBox="1">
            <a:spLocks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227F0BD-5E07-412F-80DD-05D4029446D4}" type="slidenum">
              <a:rPr lang="th-TH" altLang="th-TH" sz="2400" b="1">
                <a:cs typeface="Cordia New" pitchFamily="34" charset="-34"/>
              </a:rPr>
              <a:pPr algn="r" eaLnBrk="1" hangingPunct="1"/>
              <a:t>9</a:t>
            </a:fld>
            <a:endParaRPr lang="th-TH" altLang="th-TH" sz="2400" b="1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8164</Words>
  <Application>Microsoft Office PowerPoint</Application>
  <PresentationFormat>On-screen Show (4:3)</PresentationFormat>
  <Paragraphs>1196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MS Mincho</vt:lpstr>
      <vt:lpstr>MS PGothic</vt:lpstr>
      <vt:lpstr>MS PGothic</vt:lpstr>
      <vt:lpstr>Angsana New</vt:lpstr>
      <vt:lpstr>Arial</vt:lpstr>
      <vt:lpstr>Avenir Next Demi Bold</vt:lpstr>
      <vt:lpstr>Avenir Next Regular</vt:lpstr>
      <vt:lpstr>Calibri</vt:lpstr>
      <vt:lpstr>Cordia New</vt:lpstr>
      <vt:lpstr>Helvetica Light</vt:lpstr>
      <vt:lpstr>Tahoma</vt:lpstr>
      <vt:lpstr>TH SarabunPSK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การดำเนินงานขั้นต่อไป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ศักยภาพทางเศรษฐกิจ</dc:title>
  <dc:creator>Win_8</dc:creator>
  <cp:lastModifiedBy>admin</cp:lastModifiedBy>
  <cp:revision>97</cp:revision>
  <dcterms:created xsi:type="dcterms:W3CDTF">2014-03-14T14:33:22Z</dcterms:created>
  <dcterms:modified xsi:type="dcterms:W3CDTF">2015-09-30T04:24:40Z</dcterms:modified>
</cp:coreProperties>
</file>